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8" r:id="rId1"/>
  </p:sldMasterIdLst>
  <p:notesMasterIdLst>
    <p:notesMasterId r:id="rId27"/>
  </p:notesMasterIdLst>
  <p:sldIdLst>
    <p:sldId id="287" r:id="rId2"/>
    <p:sldId id="256" r:id="rId3"/>
    <p:sldId id="283" r:id="rId4"/>
    <p:sldId id="285" r:id="rId5"/>
    <p:sldId id="280" r:id="rId6"/>
    <p:sldId id="257" r:id="rId7"/>
    <p:sldId id="279" r:id="rId8"/>
    <p:sldId id="261" r:id="rId9"/>
    <p:sldId id="260" r:id="rId10"/>
    <p:sldId id="276" r:id="rId11"/>
    <p:sldId id="277" r:id="rId12"/>
    <p:sldId id="289" r:id="rId13"/>
    <p:sldId id="265" r:id="rId14"/>
    <p:sldId id="271" r:id="rId15"/>
    <p:sldId id="267" r:id="rId16"/>
    <p:sldId id="268" r:id="rId17"/>
    <p:sldId id="269" r:id="rId18"/>
    <p:sldId id="284" r:id="rId19"/>
    <p:sldId id="272" r:id="rId20"/>
    <p:sldId id="274" r:id="rId21"/>
    <p:sldId id="286" r:id="rId22"/>
    <p:sldId id="259" r:id="rId23"/>
    <p:sldId id="263" r:id="rId24"/>
    <p:sldId id="278" r:id="rId25"/>
    <p:sldId id="282"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6242"/>
    <a:srgbClr val="4D6F4D"/>
    <a:srgbClr val="759F75"/>
    <a:srgbClr val="426042"/>
    <a:srgbClr val="F9F7E2"/>
    <a:srgbClr val="CDCF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82" autoAdjust="0"/>
    <p:restoredTop sz="94660" autoAdjust="0"/>
  </p:normalViewPr>
  <p:slideViewPr>
    <p:cSldViewPr snapToGrid="0">
      <p:cViewPr varScale="1">
        <p:scale>
          <a:sx n="96" d="100"/>
          <a:sy n="96" d="100"/>
        </p:scale>
        <p:origin x="564" y="39"/>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F7A617-E053-4644-8915-E679CB7CAB46}" type="datetimeFigureOut">
              <a:rPr lang="en-GB" smtClean="0"/>
              <a:t>02/11/2018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020313-79B5-46E1-BA32-5DEF92055242}" type="slidenum">
              <a:rPr lang="en-GB" smtClean="0"/>
              <a:t>‹#›</a:t>
            </a:fld>
            <a:endParaRPr lang="en-GB"/>
          </a:p>
        </p:txBody>
      </p:sp>
    </p:spTree>
    <p:extLst>
      <p:ext uri="{BB962C8B-B14F-4D97-AF65-F5344CB8AC3E}">
        <p14:creationId xmlns:p14="http://schemas.microsoft.com/office/powerpoint/2010/main" val="1187501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3"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3"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822D1C3-5F0C-4A0A-8E98-7AF546D4552B}" type="datetime1">
              <a:rPr lang="en-US" smtClean="0"/>
              <a:t>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0806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BAD58C-FF3A-41B5-BDC9-2CF5DEBB5A05}" type="datetime1">
              <a:rPr lang="en-US" smtClean="0"/>
              <a:t>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747653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383"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3"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56CA44A-A3BE-428D-8D88-6F4B4D8F3C12}" type="datetime1">
              <a:rPr lang="en-US" smtClean="0"/>
              <a:t>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2598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6"/>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9ABE8-BBFF-43E4-B58B-1085539AEB79}" type="datetime1">
              <a:rPr lang="en-US" smtClean="0"/>
              <a:t>11/2/2018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527067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6"/>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A8BAC-73EB-408A-BADB-C21AE045D162}" type="datetime1">
              <a:rPr lang="en-US" smtClean="0"/>
              <a:t>11/2/2018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127148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0E57A4-16B7-4B05-A7DF-B280E46B4681}" type="datetime1">
              <a:rPr lang="en-US" smtClean="0"/>
              <a:t>11/2/2018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59339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3"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3"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1316B4C-FED0-4391-A0CA-47130BC79650}" type="datetime1">
              <a:rPr lang="en-US" smtClean="0"/>
              <a:t>11/2/2018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996617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349135" y="6459788"/>
            <a:ext cx="1963883" cy="365125"/>
          </a:xfrm>
        </p:spPr>
        <p:txBody>
          <a:bodyPr/>
          <a:lstStyle>
            <a:lvl1pPr algn="l">
              <a:defRPr/>
            </a:lvl1pPr>
          </a:lstStyle>
          <a:p>
            <a:fld id="{26DA38C9-33D5-424C-BC3A-EB65476598BF}" type="datetime1">
              <a:rPr lang="en-US" smtClean="0"/>
              <a:t>11/2/2018</a:t>
            </a:fld>
            <a:endParaRPr lang="en-US" dirty="0"/>
          </a:p>
        </p:txBody>
      </p:sp>
      <p:sp>
        <p:nvSpPr>
          <p:cNvPr id="6" name="Footer Placeholder 5"/>
          <p:cNvSpPr>
            <a:spLocks noGrp="1"/>
          </p:cNvSpPr>
          <p:nvPr>
            <p:ph type="ftr" sz="quarter" idx="11"/>
          </p:nvPr>
        </p:nvSpPr>
        <p:spPr>
          <a:xfrm>
            <a:off x="3600450" y="6459788"/>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767583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3"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lIns="91440" tIns="0" rIns="91440" bIns="0" anchor="b">
            <a:noAutofit/>
          </a:bodyPr>
          <a:lstStyle>
            <a:lvl1pPr>
              <a:defRPr sz="27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3" y="0"/>
            <a:ext cx="9143989" cy="4915076"/>
          </a:xfrm>
          <a:solidFill>
            <a:schemeClr val="bg2">
              <a:lumMod val="90000"/>
            </a:schemeClr>
          </a:solidFill>
        </p:spPr>
        <p:txBody>
          <a:bodyPr lIns="457200" tIns="45720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22960" y="5907024"/>
            <a:ext cx="7584948" cy="59436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AA96BAF2-F796-4AED-B3E2-B522CBA185BE}" type="datetime1">
              <a:rPr lang="en-US" smtClean="0"/>
              <a:t>11/2/2018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185793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8AAD84-5D49-4935-BBB8-5E7A690E70CE}" type="datetime1">
              <a:rPr lang="en-US" smtClean="0"/>
              <a:t>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4087417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3"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3"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6"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412302"/>
            <a:ext cx="5800725"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A2B263-6BE6-4BE9-A9EE-B4B47BE36950}" type="datetime1">
              <a:rPr lang="en-US" smtClean="0"/>
              <a:t>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470415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3"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6"/>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6459788"/>
            <a:ext cx="1854203" cy="365125"/>
          </a:xfrm>
          <a:prstGeom prst="rect">
            <a:avLst/>
          </a:prstGeom>
        </p:spPr>
        <p:txBody>
          <a:bodyPr vert="horz" lIns="91440" tIns="45720" rIns="91440" bIns="45720" rtlCol="0" anchor="ctr"/>
          <a:lstStyle>
            <a:lvl1pPr algn="l">
              <a:defRPr sz="675">
                <a:solidFill>
                  <a:srgbClr val="FFFFFF"/>
                </a:solidFill>
              </a:defRPr>
            </a:lvl1pPr>
          </a:lstStyle>
          <a:p>
            <a:fld id="{E3C011B2-8AF3-4508-8777-B9EE0EA87183}" type="datetime1">
              <a:rPr lang="en-US" smtClean="0"/>
              <a:t>11/2/2018</a:t>
            </a:fld>
            <a:endParaRPr lang="en-US" dirty="0"/>
          </a:p>
        </p:txBody>
      </p:sp>
      <p:sp>
        <p:nvSpPr>
          <p:cNvPr id="5" name="Footer Placeholder 4"/>
          <p:cNvSpPr>
            <a:spLocks noGrp="1"/>
          </p:cNvSpPr>
          <p:nvPr>
            <p:ph type="ftr" sz="quarter" idx="3"/>
          </p:nvPr>
        </p:nvSpPr>
        <p:spPr>
          <a:xfrm>
            <a:off x="2764640" y="6459788"/>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5" y="6459788"/>
            <a:ext cx="984019" cy="365125"/>
          </a:xfrm>
          <a:prstGeom prst="rect">
            <a:avLst/>
          </a:prstGeom>
        </p:spPr>
        <p:txBody>
          <a:bodyPr vert="horz" lIns="91440" tIns="45720" rIns="91440" bIns="45720" rtlCol="0" anchor="ctr"/>
          <a:lstStyle>
            <a:lvl1pPr algn="r">
              <a:defRPr sz="788">
                <a:solidFill>
                  <a:srgbClr val="FFFFFF"/>
                </a:solidFill>
              </a:defRPr>
            </a:lvl1pPr>
          </a:lstStyle>
          <a:p>
            <a:fld id="{8A7A6979-0714-4377-B894-6BE4C2D6E202}"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0740857"/>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hf hdr="0" ftr="0" dt="0"/>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holdings@lindumgroup.co.uk" TargetMode="External"/><Relationship Id="rId2" Type="http://schemas.openxmlformats.org/officeDocument/2006/relationships/hyperlink" Target="http://marketrasenstation.com/learning-resources/" TargetMode="External"/><Relationship Id="rId1" Type="http://schemas.openxmlformats.org/officeDocument/2006/relationships/slideLayout" Target="../slideLayouts/slideLayout2.xml"/><Relationship Id="rId5" Type="http://schemas.openxmlformats.org/officeDocument/2006/relationships/image" Target="../media/image2.sv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networkrail.co.uk/communities/safety-in-the-community/safety-education/primary-schools-key-stage-1-2/" TargetMode="External"/><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holdings@lindumgroup.co.uk" TargetMode="External"/><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hyperlink" Target="http://www.marketrasenstation.com/"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D53123C-0753-40B8-9C11-911861D4D28B}"/>
              </a:ext>
            </a:extLst>
          </p:cNvPr>
          <p:cNvSpPr>
            <a:spLocks noGrp="1"/>
          </p:cNvSpPr>
          <p:nvPr>
            <p:ph type="title"/>
          </p:nvPr>
        </p:nvSpPr>
        <p:spPr>
          <a:xfrm>
            <a:off x="822960" y="286603"/>
            <a:ext cx="7543800" cy="1450757"/>
          </a:xfrm>
        </p:spPr>
        <p:txBody>
          <a:bodyPr>
            <a:normAutofit/>
          </a:bodyPr>
          <a:lstStyle/>
          <a:p>
            <a:r>
              <a:rPr lang="en-GB" dirty="0"/>
              <a:t>Notes for Teachers</a:t>
            </a:r>
          </a:p>
        </p:txBody>
      </p:sp>
      <p:sp>
        <p:nvSpPr>
          <p:cNvPr id="6" name="Content Placeholder 5">
            <a:extLst>
              <a:ext uri="{FF2B5EF4-FFF2-40B4-BE49-F238E27FC236}">
                <a16:creationId xmlns:a16="http://schemas.microsoft.com/office/drawing/2014/main" id="{F905B601-246A-468D-B420-DC1718E7CF33}"/>
              </a:ext>
            </a:extLst>
          </p:cNvPr>
          <p:cNvSpPr>
            <a:spLocks noGrp="1"/>
          </p:cNvSpPr>
          <p:nvPr>
            <p:ph idx="1"/>
          </p:nvPr>
        </p:nvSpPr>
        <p:spPr>
          <a:xfrm>
            <a:off x="822959" y="1845734"/>
            <a:ext cx="4841240" cy="4023360"/>
          </a:xfrm>
        </p:spPr>
        <p:txBody>
          <a:bodyPr>
            <a:normAutofit/>
          </a:bodyPr>
          <a:lstStyle/>
          <a:p>
            <a:r>
              <a:rPr lang="en-GB" sz="1300" dirty="0"/>
              <a:t>This PowerPoint gives primary school children a variety of tasks to do before, during and after a visit to Market Rasen Railway Station’s Heritage Centre. </a:t>
            </a:r>
            <a:r>
              <a:rPr lang="en-GB" sz="1300" b="1" dirty="0"/>
              <a:t>The slides are written to directly address the children. </a:t>
            </a:r>
          </a:p>
          <a:p>
            <a:r>
              <a:rPr lang="en-GB" sz="1300" dirty="0"/>
              <a:t>The PowerPoint is designed to be edited so that you can tailor the content to your students and the tasks you want them to do. </a:t>
            </a:r>
          </a:p>
          <a:p>
            <a:r>
              <a:rPr lang="en-GB" sz="1300" dirty="0"/>
              <a:t>The slides work in conjunction with a PDF that includes all information panels on display in the centre. This PDF can be downloaded from the Learning Resources page of the website:</a:t>
            </a:r>
          </a:p>
          <a:p>
            <a:r>
              <a:rPr lang="en-GB" sz="1300" dirty="0">
                <a:hlinkClick r:id="rId2"/>
              </a:rPr>
              <a:t>http://marketrasenstation.com/learning-resources/</a:t>
            </a:r>
            <a:endParaRPr lang="en-GB" sz="1300" dirty="0"/>
          </a:p>
          <a:p>
            <a:r>
              <a:rPr lang="en-GB" sz="1300" dirty="0"/>
              <a:t>Please do not use the content of these slides outside of educational activities relating to the Heritage Centre visit, many images are covered by intellectual property right, so should only be used in school work relating to this project. </a:t>
            </a:r>
          </a:p>
          <a:p>
            <a:r>
              <a:rPr lang="en-GB" sz="1300" dirty="0"/>
              <a:t>If you have any questions or feedback, please email them to </a:t>
            </a:r>
            <a:r>
              <a:rPr lang="en-GB" sz="1300" dirty="0">
                <a:hlinkClick r:id="rId3"/>
              </a:rPr>
              <a:t>holdings@lindumgroup.co.uk</a:t>
            </a:r>
            <a:endParaRPr lang="en-GB" sz="1300" dirty="0"/>
          </a:p>
          <a:p>
            <a:pPr marL="0" indent="0">
              <a:buNone/>
            </a:pPr>
            <a:endParaRPr lang="en-GB" sz="1300" dirty="0"/>
          </a:p>
          <a:p>
            <a:endParaRPr lang="en-GB" sz="1300" dirty="0"/>
          </a:p>
          <a:p>
            <a:endParaRPr lang="en-GB" sz="1300" dirty="0"/>
          </a:p>
          <a:p>
            <a:endParaRPr lang="en-GB" sz="1300" dirty="0"/>
          </a:p>
        </p:txBody>
      </p:sp>
      <p:pic>
        <p:nvPicPr>
          <p:cNvPr id="10" name="Graphic 9" descr="Teacher">
            <a:extLst>
              <a:ext uri="{FF2B5EF4-FFF2-40B4-BE49-F238E27FC236}">
                <a16:creationId xmlns:a16="http://schemas.microsoft.com/office/drawing/2014/main" id="{53042E10-76E9-4D76-8C64-62604E450A1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15427" y="2476158"/>
            <a:ext cx="2351332" cy="2351332"/>
          </a:xfrm>
          <a:prstGeom prst="rect">
            <a:avLst/>
          </a:prstGeom>
        </p:spPr>
      </p:pic>
      <p:sp>
        <p:nvSpPr>
          <p:cNvPr id="4" name="Slide Number Placeholder 3">
            <a:extLst>
              <a:ext uri="{FF2B5EF4-FFF2-40B4-BE49-F238E27FC236}">
                <a16:creationId xmlns:a16="http://schemas.microsoft.com/office/drawing/2014/main" id="{EF10D3C1-3A0C-4F50-893B-A20B91A9517B}"/>
              </a:ext>
            </a:extLst>
          </p:cNvPr>
          <p:cNvSpPr>
            <a:spLocks noGrp="1"/>
          </p:cNvSpPr>
          <p:nvPr>
            <p:ph type="sldNum" sz="quarter" idx="12"/>
          </p:nvPr>
        </p:nvSpPr>
        <p:spPr>
          <a:xfrm>
            <a:off x="7425343" y="6459785"/>
            <a:ext cx="984019" cy="365125"/>
          </a:xfrm>
        </p:spPr>
        <p:txBody>
          <a:bodyPr>
            <a:normAutofit/>
          </a:bodyPr>
          <a:lstStyle/>
          <a:p>
            <a:pPr>
              <a:spcAft>
                <a:spcPts val="600"/>
              </a:spcAft>
            </a:pPr>
            <a:fld id="{8A7A6979-0714-4377-B894-6BE4C2D6E202}" type="slidenum">
              <a:rPr lang="en-US"/>
              <a:pPr>
                <a:spcAft>
                  <a:spcPts val="600"/>
                </a:spcAft>
              </a:pPr>
              <a:t>1</a:t>
            </a:fld>
            <a:endParaRPr lang="en-US"/>
          </a:p>
        </p:txBody>
      </p:sp>
    </p:spTree>
    <p:extLst>
      <p:ext uri="{BB962C8B-B14F-4D97-AF65-F5344CB8AC3E}">
        <p14:creationId xmlns:p14="http://schemas.microsoft.com/office/powerpoint/2010/main" val="2123285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0B4048A3-D4C4-462E-9D01-B1E1A2834A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84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E0024992-3820-435E-AF30-7DF0C7EF4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30" y="4953000"/>
            <a:ext cx="9141714"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D6BB5AD-C76C-412F-B417-6C2D892DE7E8}"/>
              </a:ext>
            </a:extLst>
          </p:cNvPr>
          <p:cNvSpPr>
            <a:spLocks noGrp="1"/>
          </p:cNvSpPr>
          <p:nvPr>
            <p:ph type="ctrTitle"/>
          </p:nvPr>
        </p:nvSpPr>
        <p:spPr>
          <a:xfrm>
            <a:off x="798897" y="5120640"/>
            <a:ext cx="7543800" cy="822960"/>
          </a:xfrm>
        </p:spPr>
        <p:txBody>
          <a:bodyPr>
            <a:normAutofit/>
          </a:bodyPr>
          <a:lstStyle/>
          <a:p>
            <a:r>
              <a:rPr lang="en-GB" sz="3100">
                <a:solidFill>
                  <a:srgbClr val="FFFFFF"/>
                </a:solidFill>
              </a:rPr>
              <a:t>A visit to </a:t>
            </a:r>
            <a:r>
              <a:rPr lang="en-GB" sz="3100">
                <a:solidFill>
                  <a:srgbClr val="FFFFFF"/>
                </a:solidFill>
                <a:cs typeface="Gautami" panose="020B0502040204020203" pitchFamily="34" charset="0"/>
              </a:rPr>
              <a:t>Market</a:t>
            </a:r>
            <a:r>
              <a:rPr lang="en-GB" sz="3100">
                <a:solidFill>
                  <a:srgbClr val="FFFFFF"/>
                </a:solidFill>
              </a:rPr>
              <a:t> Rasen Railway Station</a:t>
            </a:r>
          </a:p>
        </p:txBody>
      </p:sp>
      <p:pic>
        <p:nvPicPr>
          <p:cNvPr id="7" name="Picture 6" descr="A picture containing clipart&#10;&#10;Description generated with high confidence">
            <a:extLst>
              <a:ext uri="{FF2B5EF4-FFF2-40B4-BE49-F238E27FC236}">
                <a16:creationId xmlns:a16="http://schemas.microsoft.com/office/drawing/2014/main" id="{774DF6AC-D93B-42E8-99A8-42137B206C98}"/>
              </a:ext>
            </a:extLst>
          </p:cNvPr>
          <p:cNvPicPr>
            <a:picLocks noChangeAspect="1"/>
          </p:cNvPicPr>
          <p:nvPr/>
        </p:nvPicPr>
        <p:blipFill rotWithShape="1">
          <a:blip r:embed="rId2"/>
          <a:srcRect l="1670" r="1850"/>
          <a:stretch/>
        </p:blipFill>
        <p:spPr>
          <a:xfrm>
            <a:off x="476592" y="1788223"/>
            <a:ext cx="3848740" cy="1306450"/>
          </a:xfrm>
          <a:prstGeom prst="rect">
            <a:avLst/>
          </a:prstGeom>
          <a:solidFill>
            <a:srgbClr val="496242"/>
          </a:solidFill>
        </p:spPr>
      </p:pic>
      <p:sp>
        <p:nvSpPr>
          <p:cNvPr id="84" name="Rectangle 83">
            <a:extLst>
              <a:ext uri="{FF2B5EF4-FFF2-40B4-BE49-F238E27FC236}">
                <a16:creationId xmlns:a16="http://schemas.microsoft.com/office/drawing/2014/main" id="{5F803412-0E5F-4A63-B61F-CB1ACE3F93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7997" y="886968"/>
            <a:ext cx="48006" cy="3108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standing in front of a brick building&#10;&#10;Description generated with very high confidence">
            <a:extLst>
              <a:ext uri="{FF2B5EF4-FFF2-40B4-BE49-F238E27FC236}">
                <a16:creationId xmlns:a16="http://schemas.microsoft.com/office/drawing/2014/main" id="{FB4903A1-6FB5-4C29-950A-3FB25DE1E1E5}"/>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9000"/>
                    </a14:imgEffect>
                  </a14:imgLayer>
                </a14:imgProps>
              </a:ext>
            </a:extLst>
          </a:blip>
          <a:srcRect l="7672" r="5683" b="2"/>
          <a:stretch/>
        </p:blipFill>
        <p:spPr>
          <a:xfrm>
            <a:off x="4818668" y="885335"/>
            <a:ext cx="3838636" cy="3112225"/>
          </a:xfrm>
          <a:prstGeom prst="rect">
            <a:avLst/>
          </a:prstGeom>
        </p:spPr>
      </p:pic>
      <p:sp>
        <p:nvSpPr>
          <p:cNvPr id="86" name="Rectangle 85">
            <a:extLst>
              <a:ext uri="{FF2B5EF4-FFF2-40B4-BE49-F238E27FC236}">
                <a16:creationId xmlns:a16="http://schemas.microsoft.com/office/drawing/2014/main" id="{116CEEC1-68B3-4EA2-9B0C-3DFD5D4310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 y="4906176"/>
            <a:ext cx="9141714"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977F1DC7-EA39-4AE5-A279-41A4B49263C2}"/>
              </a:ext>
            </a:extLst>
          </p:cNvPr>
          <p:cNvSpPr>
            <a:spLocks noGrp="1"/>
          </p:cNvSpPr>
          <p:nvPr>
            <p:ph type="sldNum" sz="quarter" idx="12"/>
          </p:nvPr>
        </p:nvSpPr>
        <p:spPr/>
        <p:txBody>
          <a:bodyPr/>
          <a:lstStyle/>
          <a:p>
            <a:fld id="{8A7A6979-0714-4377-B894-6BE4C2D6E202}" type="slidenum">
              <a:rPr lang="en-US" smtClean="0"/>
              <a:pPr/>
              <a:t>2</a:t>
            </a:fld>
            <a:endParaRPr lang="en-US" dirty="0"/>
          </a:p>
        </p:txBody>
      </p:sp>
    </p:spTree>
    <p:extLst>
      <p:ext uri="{BB962C8B-B14F-4D97-AF65-F5344CB8AC3E}">
        <p14:creationId xmlns:p14="http://schemas.microsoft.com/office/powerpoint/2010/main" val="3299934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1" name="Rectangle 90">
            <a:extLst>
              <a:ext uri="{FF2B5EF4-FFF2-40B4-BE49-F238E27FC236}">
                <a16:creationId xmlns:a16="http://schemas.microsoft.com/office/drawing/2014/main" id="{605A42EF-68E6-4808-81CD-E5ABD0ED9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A14B6C-0DC9-4CCF-8B9B-7EF664EBA7B8}"/>
              </a:ext>
            </a:extLst>
          </p:cNvPr>
          <p:cNvSpPr>
            <a:spLocks noGrp="1"/>
          </p:cNvSpPr>
          <p:nvPr>
            <p:ph type="title"/>
          </p:nvPr>
        </p:nvSpPr>
        <p:spPr>
          <a:xfrm>
            <a:off x="4808763" y="634946"/>
            <a:ext cx="3845379" cy="1450757"/>
          </a:xfrm>
        </p:spPr>
        <p:txBody>
          <a:bodyPr>
            <a:normAutofit/>
          </a:bodyPr>
          <a:lstStyle/>
          <a:p>
            <a:r>
              <a:rPr lang="en-GB" dirty="0"/>
              <a:t>Our Building Before Restoration</a:t>
            </a:r>
          </a:p>
        </p:txBody>
      </p:sp>
      <p:pic>
        <p:nvPicPr>
          <p:cNvPr id="15" name="Picture 14" descr="An old brick building&#10;&#10;Description generated with very high confidence">
            <a:extLst>
              <a:ext uri="{FF2B5EF4-FFF2-40B4-BE49-F238E27FC236}">
                <a16:creationId xmlns:a16="http://schemas.microsoft.com/office/drawing/2014/main" id="{A72B4E19-D42B-49D1-B1EE-ECEEB7453219}"/>
              </a:ext>
            </a:extLst>
          </p:cNvPr>
          <p:cNvPicPr>
            <a:picLocks noChangeAspect="1"/>
          </p:cNvPicPr>
          <p:nvPr/>
        </p:nvPicPr>
        <p:blipFill>
          <a:blip r:embed="rId2"/>
          <a:stretch>
            <a:fillRect/>
          </a:stretch>
        </p:blipFill>
        <p:spPr>
          <a:xfrm>
            <a:off x="489858" y="1210687"/>
            <a:ext cx="4088720" cy="2729219"/>
          </a:xfrm>
          <a:prstGeom prst="rect">
            <a:avLst/>
          </a:prstGeom>
        </p:spPr>
      </p:pic>
      <p:cxnSp>
        <p:nvCxnSpPr>
          <p:cNvPr id="93" name="Straight Connector 92">
            <a:extLst>
              <a:ext uri="{FF2B5EF4-FFF2-40B4-BE49-F238E27FC236}">
                <a16:creationId xmlns:a16="http://schemas.microsoft.com/office/drawing/2014/main" id="{3C4A154E-1950-4755-A5FC-5998EE0CC1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DBB5017-3C2E-49C1-9152-D30E1D919423}"/>
              </a:ext>
            </a:extLst>
          </p:cNvPr>
          <p:cNvSpPr>
            <a:spLocks noGrp="1"/>
          </p:cNvSpPr>
          <p:nvPr>
            <p:ph idx="1"/>
          </p:nvPr>
        </p:nvSpPr>
        <p:spPr>
          <a:xfrm>
            <a:off x="4808763" y="2198914"/>
            <a:ext cx="3845379" cy="3670180"/>
          </a:xfrm>
        </p:spPr>
        <p:txBody>
          <a:bodyPr>
            <a:normAutofit/>
          </a:bodyPr>
          <a:lstStyle/>
          <a:p>
            <a:r>
              <a:rPr lang="en-GB" dirty="0"/>
              <a:t>When you restore something, you bring it back to how it was before. For the building you are going to visit, the restoration has taken over three years to complete and involved replacing and repairing all sorts of things – floors, ceilings, doors, walls windows, water pipes and electricity cables… to name just a few!</a:t>
            </a:r>
          </a:p>
          <a:p>
            <a:r>
              <a:rPr lang="en-GB" dirty="0"/>
              <a:t>How did our building get into such a bad state? Built in 1848,  it was closed in 1995 and became more and more damaged the longer it was left empty and uncared for. Several attempts were made over the years to restore it, but these sadly failed because it takes a lot of money to fix a big, old building like this one.</a:t>
            </a:r>
          </a:p>
        </p:txBody>
      </p:sp>
      <p:sp>
        <p:nvSpPr>
          <p:cNvPr id="95" name="Rectangle 94">
            <a:extLst>
              <a:ext uri="{FF2B5EF4-FFF2-40B4-BE49-F238E27FC236}">
                <a16:creationId xmlns:a16="http://schemas.microsoft.com/office/drawing/2014/main" id="{3FE9C285-56FB-4B36-8ECA-C2D6596AA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7" name="Rectangle 96">
            <a:extLst>
              <a:ext uri="{FF2B5EF4-FFF2-40B4-BE49-F238E27FC236}">
                <a16:creationId xmlns:a16="http://schemas.microsoft.com/office/drawing/2014/main" id="{937C076B-00B1-4629-B27F-A86F9885FB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Slide Number Placeholder 5">
            <a:extLst>
              <a:ext uri="{FF2B5EF4-FFF2-40B4-BE49-F238E27FC236}">
                <a16:creationId xmlns:a16="http://schemas.microsoft.com/office/drawing/2014/main" id="{43416A77-12BF-4F32-8F73-6CEA73CF504B}"/>
              </a:ext>
            </a:extLst>
          </p:cNvPr>
          <p:cNvSpPr>
            <a:spLocks noGrp="1"/>
          </p:cNvSpPr>
          <p:nvPr>
            <p:ph type="sldNum" sz="quarter" idx="12"/>
          </p:nvPr>
        </p:nvSpPr>
        <p:spPr>
          <a:xfrm>
            <a:off x="7425343" y="6459785"/>
            <a:ext cx="984019" cy="365125"/>
          </a:xfrm>
        </p:spPr>
        <p:txBody>
          <a:bodyPr>
            <a:normAutofit/>
          </a:bodyPr>
          <a:lstStyle/>
          <a:p>
            <a:pPr>
              <a:spcAft>
                <a:spcPts val="600"/>
              </a:spcAft>
            </a:pPr>
            <a:fld id="{8A7A6979-0714-4377-B894-6BE4C2D6E202}" type="slidenum">
              <a:rPr lang="en-US" smtClean="0"/>
              <a:pPr>
                <a:spcAft>
                  <a:spcPts val="600"/>
                </a:spcAft>
              </a:pPr>
              <a:t>3</a:t>
            </a:fld>
            <a:endParaRPr lang="en-US"/>
          </a:p>
        </p:txBody>
      </p:sp>
    </p:spTree>
    <p:extLst>
      <p:ext uri="{BB962C8B-B14F-4D97-AF65-F5344CB8AC3E}">
        <p14:creationId xmlns:p14="http://schemas.microsoft.com/office/powerpoint/2010/main" val="112904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9" name="Rectangle 118">
            <a:extLst>
              <a:ext uri="{FF2B5EF4-FFF2-40B4-BE49-F238E27FC236}">
                <a16:creationId xmlns:a16="http://schemas.microsoft.com/office/drawing/2014/main" id="{605A42EF-68E6-4808-81CD-E5ABD0ED9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A14B6C-0DC9-4CCF-8B9B-7EF664EBA7B8}"/>
              </a:ext>
            </a:extLst>
          </p:cNvPr>
          <p:cNvSpPr>
            <a:spLocks noGrp="1"/>
          </p:cNvSpPr>
          <p:nvPr>
            <p:ph type="title"/>
          </p:nvPr>
        </p:nvSpPr>
        <p:spPr>
          <a:xfrm>
            <a:off x="4808763" y="634946"/>
            <a:ext cx="3845379" cy="1450757"/>
          </a:xfrm>
        </p:spPr>
        <p:txBody>
          <a:bodyPr>
            <a:normAutofit/>
          </a:bodyPr>
          <a:lstStyle/>
          <a:p>
            <a:r>
              <a:rPr lang="en-GB" dirty="0"/>
              <a:t>Our Building After Restoration</a:t>
            </a:r>
          </a:p>
        </p:txBody>
      </p:sp>
      <p:pic>
        <p:nvPicPr>
          <p:cNvPr id="10" name="Picture 9" descr="An old brick building&#10;&#10;Description generated with very high confidence">
            <a:extLst>
              <a:ext uri="{FF2B5EF4-FFF2-40B4-BE49-F238E27FC236}">
                <a16:creationId xmlns:a16="http://schemas.microsoft.com/office/drawing/2014/main" id="{04538F87-74D6-423B-B47F-FFD2C16683AD}"/>
              </a:ext>
            </a:extLst>
          </p:cNvPr>
          <p:cNvPicPr>
            <a:picLocks noChangeAspect="1"/>
          </p:cNvPicPr>
          <p:nvPr/>
        </p:nvPicPr>
        <p:blipFill>
          <a:blip r:embed="rId2"/>
          <a:stretch>
            <a:fillRect/>
          </a:stretch>
        </p:blipFill>
        <p:spPr>
          <a:xfrm>
            <a:off x="489858" y="834304"/>
            <a:ext cx="4088720" cy="2729220"/>
          </a:xfrm>
          <a:prstGeom prst="rect">
            <a:avLst/>
          </a:prstGeom>
        </p:spPr>
      </p:pic>
      <p:cxnSp>
        <p:nvCxnSpPr>
          <p:cNvPr id="121" name="Straight Connector 120">
            <a:extLst>
              <a:ext uri="{FF2B5EF4-FFF2-40B4-BE49-F238E27FC236}">
                <a16:creationId xmlns:a16="http://schemas.microsoft.com/office/drawing/2014/main" id="{3C4A154E-1950-4755-A5FC-5998EE0CC1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DBB5017-3C2E-49C1-9152-D30E1D919423}"/>
              </a:ext>
            </a:extLst>
          </p:cNvPr>
          <p:cNvSpPr>
            <a:spLocks noGrp="1"/>
          </p:cNvSpPr>
          <p:nvPr>
            <p:ph idx="1"/>
          </p:nvPr>
        </p:nvSpPr>
        <p:spPr>
          <a:xfrm>
            <a:off x="4808763" y="2198914"/>
            <a:ext cx="3845379" cy="3670180"/>
          </a:xfrm>
        </p:spPr>
        <p:txBody>
          <a:bodyPr>
            <a:normAutofit/>
          </a:bodyPr>
          <a:lstStyle/>
          <a:p>
            <a:r>
              <a:rPr lang="en-GB" dirty="0"/>
              <a:t>Finally, in 2014, the building was bought at auction by new owners. They asked the Heritage Lottery Fund if they could help them restore the building by providing much of the money needed, which the Heritage Lottery Fund agreed to do. </a:t>
            </a:r>
          </a:p>
          <a:p>
            <a:r>
              <a:rPr lang="en-GB" dirty="0"/>
              <a:t>If your family buy National Lottery tickets, they are helping projects like this one!</a:t>
            </a:r>
          </a:p>
          <a:p>
            <a:r>
              <a:rPr lang="en-GB" dirty="0"/>
              <a:t>You will see the wonderful results of all this hard work when you visit the building, along with many photos revealing the sorry state of the building and its amazing restoration journey.</a:t>
            </a:r>
          </a:p>
        </p:txBody>
      </p:sp>
      <p:sp>
        <p:nvSpPr>
          <p:cNvPr id="123" name="Rectangle 122">
            <a:extLst>
              <a:ext uri="{FF2B5EF4-FFF2-40B4-BE49-F238E27FC236}">
                <a16:creationId xmlns:a16="http://schemas.microsoft.com/office/drawing/2014/main" id="{3FE9C285-56FB-4B36-8ECA-C2D6596AA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5" name="Rectangle 124">
            <a:extLst>
              <a:ext uri="{FF2B5EF4-FFF2-40B4-BE49-F238E27FC236}">
                <a16:creationId xmlns:a16="http://schemas.microsoft.com/office/drawing/2014/main" id="{937C076B-00B1-4629-B27F-A86F9885FB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Slide Number Placeholder 5">
            <a:extLst>
              <a:ext uri="{FF2B5EF4-FFF2-40B4-BE49-F238E27FC236}">
                <a16:creationId xmlns:a16="http://schemas.microsoft.com/office/drawing/2014/main" id="{43416A77-12BF-4F32-8F73-6CEA73CF504B}"/>
              </a:ext>
            </a:extLst>
          </p:cNvPr>
          <p:cNvSpPr>
            <a:spLocks noGrp="1"/>
          </p:cNvSpPr>
          <p:nvPr>
            <p:ph type="sldNum" sz="quarter" idx="12"/>
          </p:nvPr>
        </p:nvSpPr>
        <p:spPr>
          <a:xfrm>
            <a:off x="7425343" y="6459785"/>
            <a:ext cx="984019" cy="365125"/>
          </a:xfrm>
        </p:spPr>
        <p:txBody>
          <a:bodyPr>
            <a:normAutofit/>
          </a:bodyPr>
          <a:lstStyle/>
          <a:p>
            <a:pPr>
              <a:spcAft>
                <a:spcPts val="600"/>
              </a:spcAft>
            </a:pPr>
            <a:fld id="{8A7A6979-0714-4377-B894-6BE4C2D6E202}" type="slidenum">
              <a:rPr lang="en-US" smtClean="0"/>
              <a:pPr>
                <a:spcAft>
                  <a:spcPts val="600"/>
                </a:spcAft>
              </a:pPr>
              <a:t>4</a:t>
            </a:fld>
            <a:endParaRPr lang="en-US"/>
          </a:p>
        </p:txBody>
      </p:sp>
      <p:grpSp>
        <p:nvGrpSpPr>
          <p:cNvPr id="8" name="Group 7">
            <a:extLst>
              <a:ext uri="{FF2B5EF4-FFF2-40B4-BE49-F238E27FC236}">
                <a16:creationId xmlns:a16="http://schemas.microsoft.com/office/drawing/2014/main" id="{D78C1CCA-8803-401A-A121-214FE4228C46}"/>
              </a:ext>
            </a:extLst>
          </p:cNvPr>
          <p:cNvGrpSpPr/>
          <p:nvPr/>
        </p:nvGrpSpPr>
        <p:grpSpPr>
          <a:xfrm>
            <a:off x="489858" y="3622600"/>
            <a:ext cx="4082142" cy="2401096"/>
            <a:chOff x="335162" y="3804745"/>
            <a:chExt cx="3585197" cy="2072371"/>
          </a:xfrm>
        </p:grpSpPr>
        <p:sp>
          <p:nvSpPr>
            <p:cNvPr id="7" name="Rectangle 6">
              <a:extLst>
                <a:ext uri="{FF2B5EF4-FFF2-40B4-BE49-F238E27FC236}">
                  <a16:creationId xmlns:a16="http://schemas.microsoft.com/office/drawing/2014/main" id="{703741F8-D787-43FC-BC76-9109D59B13D1}"/>
                </a:ext>
              </a:extLst>
            </p:cNvPr>
            <p:cNvSpPr/>
            <p:nvPr/>
          </p:nvSpPr>
          <p:spPr>
            <a:xfrm>
              <a:off x="335162" y="3804745"/>
              <a:ext cx="3585197" cy="207237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highlight>
                  <a:srgbClr val="496242"/>
                </a:highlight>
              </a:endParaRPr>
            </a:p>
          </p:txBody>
        </p:sp>
        <p:pic>
          <p:nvPicPr>
            <p:cNvPr id="5" name="Picture 4" descr="A picture containing text&#10;&#10;Description generated with high confidence">
              <a:extLst>
                <a:ext uri="{FF2B5EF4-FFF2-40B4-BE49-F238E27FC236}">
                  <a16:creationId xmlns:a16="http://schemas.microsoft.com/office/drawing/2014/main" id="{9E13306C-9E69-4B51-9234-C746CEBE6DEE}"/>
                </a:ext>
              </a:extLst>
            </p:cNvPr>
            <p:cNvPicPr>
              <a:picLocks noChangeAspect="1"/>
            </p:cNvPicPr>
            <p:nvPr/>
          </p:nvPicPr>
          <p:blipFill>
            <a:blip r:embed="rId3"/>
            <a:stretch>
              <a:fillRect/>
            </a:stretch>
          </p:blipFill>
          <p:spPr>
            <a:xfrm>
              <a:off x="696289" y="3975695"/>
              <a:ext cx="2862942" cy="1730470"/>
            </a:xfrm>
            <a:prstGeom prst="rect">
              <a:avLst/>
            </a:prstGeom>
          </p:spPr>
        </p:pic>
      </p:grpSp>
    </p:spTree>
    <p:extLst>
      <p:ext uri="{BB962C8B-B14F-4D97-AF65-F5344CB8AC3E}">
        <p14:creationId xmlns:p14="http://schemas.microsoft.com/office/powerpoint/2010/main" val="2037229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 name="Rectangle 80">
            <a:extLst>
              <a:ext uri="{FF2B5EF4-FFF2-40B4-BE49-F238E27FC236}">
                <a16:creationId xmlns:a16="http://schemas.microsoft.com/office/drawing/2014/main" id="{21D53CA0-FDE7-4B62-AE74-A671E6B82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 name="Rectangle 82">
            <a:extLst>
              <a:ext uri="{FF2B5EF4-FFF2-40B4-BE49-F238E27FC236}">
                <a16:creationId xmlns:a16="http://schemas.microsoft.com/office/drawing/2014/main" id="{06FA22A8-DAD2-4DBF-BCF6-AA00E9D83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85" name="Straight Connector 84">
            <a:extLst>
              <a:ext uri="{FF2B5EF4-FFF2-40B4-BE49-F238E27FC236}">
                <a16:creationId xmlns:a16="http://schemas.microsoft.com/office/drawing/2014/main" id="{38CF2381-9166-48DC-8859-93B6A58939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0" name="Content Placeholder 3" descr="A group of people standing in front of a building&#10;&#10;Description generated with very high confidence">
            <a:extLst>
              <a:ext uri="{FF2B5EF4-FFF2-40B4-BE49-F238E27FC236}">
                <a16:creationId xmlns:a16="http://schemas.microsoft.com/office/drawing/2014/main" id="{2693B455-D549-418A-8EA0-0321E57C0E08}"/>
              </a:ext>
            </a:extLst>
          </p:cNvPr>
          <p:cNvPicPr>
            <a:picLocks noChangeAspect="1"/>
          </p:cNvPicPr>
          <p:nvPr/>
        </p:nvPicPr>
        <p:blipFill rotWithShape="1">
          <a:blip r:embed="rId2">
            <a:extLst/>
          </a:blip>
          <a:srcRect t="15324" b="6206"/>
          <a:stretch/>
        </p:blipFill>
        <p:spPr>
          <a:xfrm>
            <a:off x="-24" y="10"/>
            <a:ext cx="9144023" cy="4915066"/>
          </a:xfrm>
          <a:prstGeom prst="rect">
            <a:avLst/>
          </a:prstGeom>
        </p:spPr>
      </p:pic>
      <p:sp>
        <p:nvSpPr>
          <p:cNvPr id="87" name="Rectangle 86">
            <a:extLst>
              <a:ext uri="{FF2B5EF4-FFF2-40B4-BE49-F238E27FC236}">
                <a16:creationId xmlns:a16="http://schemas.microsoft.com/office/drawing/2014/main" id="{278593E4-9F18-4133-8E6D-49F2BD5E1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30" y="4953000"/>
            <a:ext cx="9141714"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4D285A0-FEB9-456B-B53D-6A28EA16F1FF}"/>
              </a:ext>
            </a:extLst>
          </p:cNvPr>
          <p:cNvSpPr>
            <a:spLocks noGrp="1"/>
          </p:cNvSpPr>
          <p:nvPr>
            <p:ph type="title"/>
          </p:nvPr>
        </p:nvSpPr>
        <p:spPr>
          <a:xfrm>
            <a:off x="798897" y="5120640"/>
            <a:ext cx="7543800" cy="822960"/>
          </a:xfrm>
        </p:spPr>
        <p:txBody>
          <a:bodyPr vert="horz" lIns="91440" tIns="45720" rIns="91440" bIns="45720" rtlCol="0" anchor="b">
            <a:normAutofit/>
          </a:bodyPr>
          <a:lstStyle/>
          <a:p>
            <a:pPr defTabSz="914400"/>
            <a:r>
              <a:rPr lang="en-US" sz="3100" spc="-50">
                <a:solidFill>
                  <a:srgbClr val="FFFFFF"/>
                </a:solidFill>
              </a:rPr>
              <a:t>Safety first:  you are visiting a working station!</a:t>
            </a:r>
          </a:p>
        </p:txBody>
      </p:sp>
      <p:sp>
        <p:nvSpPr>
          <p:cNvPr id="89" name="Rectangle 88">
            <a:extLst>
              <a:ext uri="{FF2B5EF4-FFF2-40B4-BE49-F238E27FC236}">
                <a16:creationId xmlns:a16="http://schemas.microsoft.com/office/drawing/2014/main" id="{482D7CB0-CBA7-460E-824A-FAAA7D333C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 y="4906176"/>
            <a:ext cx="9141714"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a:extLst>
              <a:ext uri="{FF2B5EF4-FFF2-40B4-BE49-F238E27FC236}">
                <a16:creationId xmlns:a16="http://schemas.microsoft.com/office/drawing/2014/main" id="{51A62DE9-D7B8-4E57-BCF6-B4E32EBE11D9}"/>
              </a:ext>
            </a:extLst>
          </p:cNvPr>
          <p:cNvSpPr>
            <a:spLocks noGrp="1"/>
          </p:cNvSpPr>
          <p:nvPr>
            <p:ph type="sldNum" sz="quarter" idx="12"/>
          </p:nvPr>
        </p:nvSpPr>
        <p:spPr/>
        <p:txBody>
          <a:bodyPr/>
          <a:lstStyle/>
          <a:p>
            <a:fld id="{8A7A6979-0714-4377-B894-6BE4C2D6E202}" type="slidenum">
              <a:rPr lang="en-US" smtClean="0"/>
              <a:pPr/>
              <a:t>5</a:t>
            </a:fld>
            <a:endParaRPr lang="en-US" dirty="0"/>
          </a:p>
        </p:txBody>
      </p:sp>
    </p:spTree>
    <p:extLst>
      <p:ext uri="{BB962C8B-B14F-4D97-AF65-F5344CB8AC3E}">
        <p14:creationId xmlns:p14="http://schemas.microsoft.com/office/powerpoint/2010/main" val="2142273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 name="Rectangle 111">
            <a:extLst>
              <a:ext uri="{FF2B5EF4-FFF2-40B4-BE49-F238E27FC236}">
                <a16:creationId xmlns:a16="http://schemas.microsoft.com/office/drawing/2014/main" id="{3CFC9789-57F4-4B9C-ABAA-6F7C8BADC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4" name="Rectangle 113">
            <a:extLst>
              <a:ext uri="{FF2B5EF4-FFF2-40B4-BE49-F238E27FC236}">
                <a16:creationId xmlns:a16="http://schemas.microsoft.com/office/drawing/2014/main" id="{9B54F538-07DE-4652-B506-5D16E3EBB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6" name="Straight Connector 115">
            <a:extLst>
              <a:ext uri="{FF2B5EF4-FFF2-40B4-BE49-F238E27FC236}">
                <a16:creationId xmlns:a16="http://schemas.microsoft.com/office/drawing/2014/main" id="{03D56195-A6AC-4958-8B87-F7D009353E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18" name="Rectangle 117">
            <a:extLst>
              <a:ext uri="{FF2B5EF4-FFF2-40B4-BE49-F238E27FC236}">
                <a16:creationId xmlns:a16="http://schemas.microsoft.com/office/drawing/2014/main" id="{605A42EF-68E6-4808-81CD-E5ABD0ED9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8E52ACF3-BB0E-4492-91BA-BFF9FCC26691}"/>
              </a:ext>
            </a:extLst>
          </p:cNvPr>
          <p:cNvSpPr>
            <a:spLocks noGrp="1"/>
          </p:cNvSpPr>
          <p:nvPr>
            <p:ph type="title"/>
          </p:nvPr>
        </p:nvSpPr>
        <p:spPr>
          <a:xfrm>
            <a:off x="4808763" y="634946"/>
            <a:ext cx="3845379" cy="1450757"/>
          </a:xfrm>
        </p:spPr>
        <p:txBody>
          <a:bodyPr vert="horz" lIns="91440" tIns="45720" rIns="91440" bIns="45720" rtlCol="0" anchor="b">
            <a:normAutofit/>
          </a:bodyPr>
          <a:lstStyle/>
          <a:p>
            <a:pPr defTabSz="914400"/>
            <a:r>
              <a:rPr lang="en-US" sz="4800" spc="-50" dirty="0"/>
              <a:t>Crossing Railway Lines</a:t>
            </a:r>
          </a:p>
        </p:txBody>
      </p:sp>
      <p:pic>
        <p:nvPicPr>
          <p:cNvPr id="14" name="Picture 13" descr="C:\Users\Emma\Downloads\marketrasenn.jpg"/>
          <p:cNvPicPr>
            <a:picLocks noChangeAspect="1"/>
          </p:cNvPicPr>
          <p:nvPr/>
        </p:nvPicPr>
        <p:blipFill>
          <a:blip r:embed="rId2"/>
          <a:srcRect r="49587"/>
          <a:stretch>
            <a:fillRect/>
          </a:stretch>
        </p:blipFill>
        <p:spPr bwMode="auto">
          <a:xfrm>
            <a:off x="763056" y="645106"/>
            <a:ext cx="3527395" cy="5247747"/>
          </a:xfrm>
          <a:prstGeom prst="rect">
            <a:avLst/>
          </a:prstGeom>
          <a:noFill/>
        </p:spPr>
      </p:pic>
      <p:cxnSp>
        <p:nvCxnSpPr>
          <p:cNvPr id="120" name="Straight Connector 119">
            <a:extLst>
              <a:ext uri="{FF2B5EF4-FFF2-40B4-BE49-F238E27FC236}">
                <a16:creationId xmlns:a16="http://schemas.microsoft.com/office/drawing/2014/main" id="{3C4A154E-1950-4755-A5FC-5998EE0CC1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7F0F0A87-BDF2-4E5C-B259-6E61498D2F08}"/>
              </a:ext>
            </a:extLst>
          </p:cNvPr>
          <p:cNvSpPr>
            <a:spLocks noGrp="1"/>
          </p:cNvSpPr>
          <p:nvPr>
            <p:ph sz="half" idx="2"/>
          </p:nvPr>
        </p:nvSpPr>
        <p:spPr>
          <a:xfrm>
            <a:off x="4808763" y="2198914"/>
            <a:ext cx="3845379" cy="3670180"/>
          </a:xfrm>
        </p:spPr>
        <p:txBody>
          <a:bodyPr vert="horz" lIns="0" tIns="45720" rIns="0" bIns="45720" rtlCol="0">
            <a:normAutofit/>
          </a:bodyPr>
          <a:lstStyle/>
          <a:p>
            <a:pPr defTabSz="914400"/>
            <a:r>
              <a:rPr lang="en-US" sz="1300" dirty="0"/>
              <a:t>Market Rasen is a working railway station, so trains may come and go during your visit. Some trains do not stop at the station and will travel through very quickly.</a:t>
            </a:r>
          </a:p>
          <a:p>
            <a:pPr defTabSz="914400"/>
            <a:r>
              <a:rPr lang="en-US" sz="1300" dirty="0"/>
              <a:t>Just like a road, a railway track can be dangerous and there are rules for crossing a track safely. To visit both platforms at the station, you will need to cross the track. </a:t>
            </a:r>
          </a:p>
          <a:p>
            <a:pPr defTabSz="914400"/>
            <a:r>
              <a:rPr lang="en-US" sz="1300" b="1" dirty="0"/>
              <a:t>Before your visit, find out how to cross railway lines safely.  Research the different types of crossings you might come across, including the crossing at Market Rasen station.  Make sure you know how to stay safe during your visit and whenever you need to cross a railway line.</a:t>
            </a:r>
          </a:p>
          <a:p>
            <a:pPr defTabSz="914400"/>
            <a:r>
              <a:rPr lang="en-US" sz="1300" i="1" dirty="0"/>
              <a:t>Useful website: </a:t>
            </a:r>
          </a:p>
          <a:p>
            <a:pPr defTabSz="914400"/>
            <a:r>
              <a:rPr lang="en-US" sz="1300" i="1" dirty="0">
                <a:hlinkClick r:id="rId3"/>
              </a:rPr>
              <a:t>www.networkrail.co.uk/primary-schools</a:t>
            </a:r>
            <a:endParaRPr lang="en-US" sz="1300" i="1" dirty="0"/>
          </a:p>
          <a:p>
            <a:pPr defTabSz="914400"/>
            <a:endParaRPr lang="en-US" sz="1300" dirty="0"/>
          </a:p>
        </p:txBody>
      </p:sp>
      <p:sp>
        <p:nvSpPr>
          <p:cNvPr id="122" name="Rectangle 121">
            <a:extLst>
              <a:ext uri="{FF2B5EF4-FFF2-40B4-BE49-F238E27FC236}">
                <a16:creationId xmlns:a16="http://schemas.microsoft.com/office/drawing/2014/main" id="{3FE9C285-56FB-4B36-8ECA-C2D6596AA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4" name="Rectangle 123">
            <a:extLst>
              <a:ext uri="{FF2B5EF4-FFF2-40B4-BE49-F238E27FC236}">
                <a16:creationId xmlns:a16="http://schemas.microsoft.com/office/drawing/2014/main" id="{937C076B-00B1-4629-B27F-A86F9885FB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lide Number Placeholder 2">
            <a:extLst>
              <a:ext uri="{FF2B5EF4-FFF2-40B4-BE49-F238E27FC236}">
                <a16:creationId xmlns:a16="http://schemas.microsoft.com/office/drawing/2014/main" id="{9045CCE9-EFBD-49C5-B668-453F4BB11F29}"/>
              </a:ext>
            </a:extLst>
          </p:cNvPr>
          <p:cNvSpPr>
            <a:spLocks noGrp="1"/>
          </p:cNvSpPr>
          <p:nvPr>
            <p:ph type="sldNum" sz="quarter" idx="12"/>
          </p:nvPr>
        </p:nvSpPr>
        <p:spPr/>
        <p:txBody>
          <a:bodyPr/>
          <a:lstStyle/>
          <a:p>
            <a:fld id="{8A7A6979-0714-4377-B894-6BE4C2D6E202}" type="slidenum">
              <a:rPr lang="en-US" smtClean="0"/>
              <a:pPr/>
              <a:t>6</a:t>
            </a:fld>
            <a:endParaRPr lang="en-US" dirty="0"/>
          </a:p>
        </p:txBody>
      </p:sp>
    </p:spTree>
    <p:extLst>
      <p:ext uri="{BB962C8B-B14F-4D97-AF65-F5344CB8AC3E}">
        <p14:creationId xmlns:p14="http://schemas.microsoft.com/office/powerpoint/2010/main" val="1310519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21D53CA0-FDE7-4B62-AE74-A671E6B82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 name="Rectangle 52">
            <a:extLst>
              <a:ext uri="{FF2B5EF4-FFF2-40B4-BE49-F238E27FC236}">
                <a16:creationId xmlns:a16="http://schemas.microsoft.com/office/drawing/2014/main" id="{06FA22A8-DAD2-4DBF-BCF6-AA00E9D83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5" name="Straight Connector 54">
            <a:extLst>
              <a:ext uri="{FF2B5EF4-FFF2-40B4-BE49-F238E27FC236}">
                <a16:creationId xmlns:a16="http://schemas.microsoft.com/office/drawing/2014/main" id="{38CF2381-9166-48DC-8859-93B6A58939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7C7A536-0744-4155-97E2-AF63BA668F8B}"/>
              </a:ext>
            </a:extLst>
          </p:cNvPr>
          <p:cNvPicPr>
            <a:picLocks noChangeAspect="1"/>
          </p:cNvPicPr>
          <p:nvPr/>
        </p:nvPicPr>
        <p:blipFill rotWithShape="1">
          <a:blip r:embed="rId2">
            <a:extLst/>
          </a:blip>
          <a:srcRect b="11520"/>
          <a:stretch/>
        </p:blipFill>
        <p:spPr>
          <a:xfrm>
            <a:off x="-24" y="10"/>
            <a:ext cx="9144023" cy="4915066"/>
          </a:xfrm>
          <a:prstGeom prst="rect">
            <a:avLst/>
          </a:prstGeom>
        </p:spPr>
      </p:pic>
      <p:sp>
        <p:nvSpPr>
          <p:cNvPr id="57" name="Rectangle 56">
            <a:extLst>
              <a:ext uri="{FF2B5EF4-FFF2-40B4-BE49-F238E27FC236}">
                <a16:creationId xmlns:a16="http://schemas.microsoft.com/office/drawing/2014/main" id="{278593E4-9F18-4133-8E6D-49F2BD5E1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30" y="4953000"/>
            <a:ext cx="9141714"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4D285A0-FEB9-456B-B53D-6A28EA16F1FF}"/>
              </a:ext>
            </a:extLst>
          </p:cNvPr>
          <p:cNvSpPr>
            <a:spLocks noGrp="1"/>
          </p:cNvSpPr>
          <p:nvPr>
            <p:ph type="title"/>
          </p:nvPr>
        </p:nvSpPr>
        <p:spPr>
          <a:xfrm>
            <a:off x="798897" y="5120640"/>
            <a:ext cx="7543800" cy="822960"/>
          </a:xfrm>
        </p:spPr>
        <p:txBody>
          <a:bodyPr vert="horz" lIns="91440" tIns="45720" rIns="91440" bIns="45720" rtlCol="0" anchor="b">
            <a:normAutofit/>
          </a:bodyPr>
          <a:lstStyle/>
          <a:p>
            <a:pPr defTabSz="914400"/>
            <a:r>
              <a:rPr lang="en-US" sz="2600" spc="-50" dirty="0">
                <a:solidFill>
                  <a:srgbClr val="FFFFFF"/>
                </a:solidFill>
              </a:rPr>
              <a:t>Tasks that involve visiting the Heritage Centre and Platform 1 (</a:t>
            </a:r>
            <a:r>
              <a:rPr lang="en-US" sz="2600" spc="-50">
                <a:solidFill>
                  <a:srgbClr val="FFFFFF"/>
                </a:solidFill>
              </a:rPr>
              <a:t>avoiding a railway </a:t>
            </a:r>
            <a:r>
              <a:rPr lang="en-US" sz="2600" spc="-50" dirty="0">
                <a:solidFill>
                  <a:srgbClr val="FFFFFF"/>
                </a:solidFill>
              </a:rPr>
              <a:t>line crossing)</a:t>
            </a:r>
          </a:p>
        </p:txBody>
      </p:sp>
      <p:sp>
        <p:nvSpPr>
          <p:cNvPr id="59" name="Rectangle 58">
            <a:extLst>
              <a:ext uri="{FF2B5EF4-FFF2-40B4-BE49-F238E27FC236}">
                <a16:creationId xmlns:a16="http://schemas.microsoft.com/office/drawing/2014/main" id="{482D7CB0-CBA7-460E-824A-FAAA7D333C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 y="4906176"/>
            <a:ext cx="9141714"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a:extLst>
              <a:ext uri="{FF2B5EF4-FFF2-40B4-BE49-F238E27FC236}">
                <a16:creationId xmlns:a16="http://schemas.microsoft.com/office/drawing/2014/main" id="{FD83E28A-C3D4-4146-AAB6-363392A5C0BE}"/>
              </a:ext>
            </a:extLst>
          </p:cNvPr>
          <p:cNvSpPr>
            <a:spLocks noGrp="1"/>
          </p:cNvSpPr>
          <p:nvPr>
            <p:ph type="sldNum" sz="quarter" idx="12"/>
          </p:nvPr>
        </p:nvSpPr>
        <p:spPr>
          <a:xfrm>
            <a:off x="7425343" y="6459785"/>
            <a:ext cx="984019" cy="365125"/>
          </a:xfrm>
        </p:spPr>
        <p:txBody>
          <a:bodyPr vert="horz" lIns="91440" tIns="45720" rIns="91440" bIns="45720" rtlCol="0" anchor="ctr">
            <a:normAutofit/>
          </a:bodyPr>
          <a:lstStyle/>
          <a:p>
            <a:pPr defTabSz="914400">
              <a:spcAft>
                <a:spcPts val="600"/>
              </a:spcAft>
            </a:pPr>
            <a:fld id="{8A7A6979-0714-4377-B894-6BE4C2D6E202}" type="slidenum">
              <a:rPr lang="en-US" sz="1050" smtClean="0"/>
              <a:pPr defTabSz="914400">
                <a:spcAft>
                  <a:spcPts val="600"/>
                </a:spcAft>
              </a:pPr>
              <a:t>7</a:t>
            </a:fld>
            <a:endParaRPr lang="en-US" sz="1050"/>
          </a:p>
        </p:txBody>
      </p:sp>
    </p:spTree>
    <p:extLst>
      <p:ext uri="{BB962C8B-B14F-4D97-AF65-F5344CB8AC3E}">
        <p14:creationId xmlns:p14="http://schemas.microsoft.com/office/powerpoint/2010/main" val="414547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38247643-37AB-47DE-B7BD-7A64FEB13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 name="Rectangle 58">
            <a:extLst>
              <a:ext uri="{FF2B5EF4-FFF2-40B4-BE49-F238E27FC236}">
                <a16:creationId xmlns:a16="http://schemas.microsoft.com/office/drawing/2014/main" id="{AEBC3119-F8E7-4266-91B8-7A1E808B48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1" name="Straight Connector 60">
            <a:extLst>
              <a:ext uri="{FF2B5EF4-FFF2-40B4-BE49-F238E27FC236}">
                <a16:creationId xmlns:a16="http://schemas.microsoft.com/office/drawing/2014/main" id="{57D15890-6502-4FAA-AB03-AFAC88EE29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63" name="Rectangle 62">
            <a:extLst>
              <a:ext uri="{FF2B5EF4-FFF2-40B4-BE49-F238E27FC236}">
                <a16:creationId xmlns:a16="http://schemas.microsoft.com/office/drawing/2014/main" id="{B80045BC-58DB-469C-8997-6C0C16B17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19FEA8-3461-4807-B897-ABB3DF4E93FE}"/>
              </a:ext>
            </a:extLst>
          </p:cNvPr>
          <p:cNvSpPr>
            <a:spLocks noGrp="1"/>
          </p:cNvSpPr>
          <p:nvPr>
            <p:ph type="title"/>
          </p:nvPr>
        </p:nvSpPr>
        <p:spPr>
          <a:xfrm>
            <a:off x="5894613" y="634946"/>
            <a:ext cx="2767693" cy="1450757"/>
          </a:xfrm>
        </p:spPr>
        <p:txBody>
          <a:bodyPr vert="horz" lIns="91440" tIns="45720" rIns="91440" bIns="45720" rtlCol="0" anchor="b">
            <a:normAutofit/>
          </a:bodyPr>
          <a:lstStyle/>
          <a:p>
            <a:pPr defTabSz="914400"/>
            <a:r>
              <a:rPr lang="en-US" sz="4800" spc="-50" dirty="0"/>
              <a:t>Who are They?</a:t>
            </a:r>
          </a:p>
        </p:txBody>
      </p:sp>
      <p:pic>
        <p:nvPicPr>
          <p:cNvPr id="9" name="Content Placeholder 8" descr="A group of people posing for a photo&#10;&#10;Description generated with very high confidence">
            <a:extLst>
              <a:ext uri="{FF2B5EF4-FFF2-40B4-BE49-F238E27FC236}">
                <a16:creationId xmlns:a16="http://schemas.microsoft.com/office/drawing/2014/main" id="{71F46B3C-47BE-4832-B512-FE0C2D6064F0}"/>
              </a:ext>
            </a:extLst>
          </p:cNvPr>
          <p:cNvPicPr>
            <a:picLocks noGrp="1" noChangeAspect="1"/>
          </p:cNvPicPr>
          <p:nvPr>
            <p:ph sz="half" idx="1"/>
          </p:nvPr>
        </p:nvPicPr>
        <p:blipFill rotWithShape="1">
          <a:blip r:embed="rId2"/>
          <a:srcRect l="24040" r="23057" b="-1"/>
          <a:stretch/>
        </p:blipFill>
        <p:spPr>
          <a:xfrm>
            <a:off x="475499" y="640081"/>
            <a:ext cx="5182351" cy="5314406"/>
          </a:xfrm>
          <a:prstGeom prst="rect">
            <a:avLst/>
          </a:prstGeom>
        </p:spPr>
      </p:pic>
      <p:cxnSp>
        <p:nvCxnSpPr>
          <p:cNvPr id="65" name="Straight Connector 64">
            <a:extLst>
              <a:ext uri="{FF2B5EF4-FFF2-40B4-BE49-F238E27FC236}">
                <a16:creationId xmlns:a16="http://schemas.microsoft.com/office/drawing/2014/main" id="{83EF6BB5-A95D-4C59-808C-3B64F444F2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19107" y="2085703"/>
            <a:ext cx="267462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EA76134F-B45B-4F73-A7D2-4008FE2CC5DC}"/>
              </a:ext>
            </a:extLst>
          </p:cNvPr>
          <p:cNvSpPr>
            <a:spLocks noGrp="1"/>
          </p:cNvSpPr>
          <p:nvPr>
            <p:ph sz="half" idx="2"/>
          </p:nvPr>
        </p:nvSpPr>
        <p:spPr>
          <a:xfrm>
            <a:off x="5894613" y="2198914"/>
            <a:ext cx="2767693" cy="3670180"/>
          </a:xfrm>
        </p:spPr>
        <p:txBody>
          <a:bodyPr vert="horz" lIns="0" tIns="45720" rIns="0" bIns="45720" rtlCol="0">
            <a:normAutofit lnSpcReduction="10000"/>
          </a:bodyPr>
          <a:lstStyle/>
          <a:p>
            <a:pPr defTabSz="914400"/>
            <a:r>
              <a:rPr lang="en-US" dirty="0"/>
              <a:t>This was a photo taken at Lincoln railway station.</a:t>
            </a:r>
          </a:p>
          <a:p>
            <a:pPr defTabSz="914400"/>
            <a:r>
              <a:rPr lang="en-US" dirty="0"/>
              <a:t>When do you think this photo was taken?</a:t>
            </a:r>
          </a:p>
          <a:p>
            <a:pPr defTabSz="914400"/>
            <a:r>
              <a:rPr lang="en-US" dirty="0"/>
              <a:t>Why are so many children on the platform together, without their parents?</a:t>
            </a:r>
          </a:p>
          <a:p>
            <a:pPr defTabSz="914400"/>
            <a:r>
              <a:rPr lang="en-US" dirty="0"/>
              <a:t>Can you see the children have labels, why do they need them?</a:t>
            </a:r>
          </a:p>
          <a:p>
            <a:pPr defTabSz="914400"/>
            <a:r>
              <a:rPr lang="en-US" dirty="0"/>
              <a:t>Can you see the small boxes they are carrying? Do you know what they are?</a:t>
            </a:r>
          </a:p>
          <a:p>
            <a:pPr defTabSz="914400"/>
            <a:endParaRPr lang="en-US" dirty="0"/>
          </a:p>
          <a:p>
            <a:pPr marL="0" indent="0" defTabSz="914400">
              <a:buFont typeface="Calibri" panose="020F0502020204030204" pitchFamily="34" charset="0"/>
              <a:buNone/>
            </a:pPr>
            <a:r>
              <a:rPr lang="en-US" dirty="0"/>
              <a:t> </a:t>
            </a:r>
          </a:p>
        </p:txBody>
      </p:sp>
      <p:sp>
        <p:nvSpPr>
          <p:cNvPr id="67" name="Rectangle 66">
            <a:extLst>
              <a:ext uri="{FF2B5EF4-FFF2-40B4-BE49-F238E27FC236}">
                <a16:creationId xmlns:a16="http://schemas.microsoft.com/office/drawing/2014/main" id="{150BDA68-EBDD-443C-9B6B-03CA14AFF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 name="Rectangle 68">
            <a:extLst>
              <a:ext uri="{FF2B5EF4-FFF2-40B4-BE49-F238E27FC236}">
                <a16:creationId xmlns:a16="http://schemas.microsoft.com/office/drawing/2014/main" id="{00C07DB3-666C-4A9D-81CE-83B435F95B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a:extLst>
              <a:ext uri="{FF2B5EF4-FFF2-40B4-BE49-F238E27FC236}">
                <a16:creationId xmlns:a16="http://schemas.microsoft.com/office/drawing/2014/main" id="{35E9D745-1990-4523-A1F3-A65DD04D3C2E}"/>
              </a:ext>
            </a:extLst>
          </p:cNvPr>
          <p:cNvSpPr>
            <a:spLocks noGrp="1"/>
          </p:cNvSpPr>
          <p:nvPr>
            <p:ph type="sldNum" sz="quarter" idx="12"/>
          </p:nvPr>
        </p:nvSpPr>
        <p:spPr/>
        <p:txBody>
          <a:bodyPr/>
          <a:lstStyle/>
          <a:p>
            <a:fld id="{8A7A6979-0714-4377-B894-6BE4C2D6E202}" type="slidenum">
              <a:rPr lang="en-US" smtClean="0"/>
              <a:pPr/>
              <a:t>8</a:t>
            </a:fld>
            <a:endParaRPr lang="en-US" dirty="0"/>
          </a:p>
        </p:txBody>
      </p:sp>
    </p:spTree>
    <p:extLst>
      <p:ext uri="{BB962C8B-B14F-4D97-AF65-F5344CB8AC3E}">
        <p14:creationId xmlns:p14="http://schemas.microsoft.com/office/powerpoint/2010/main" val="822152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CFC9789-57F4-4B9C-ABAA-6F7C8BADC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Rectangle 33">
            <a:extLst>
              <a:ext uri="{FF2B5EF4-FFF2-40B4-BE49-F238E27FC236}">
                <a16:creationId xmlns:a16="http://schemas.microsoft.com/office/drawing/2014/main" id="{9B54F538-07DE-4652-B506-5D16E3EBB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6" name="Straight Connector 35">
            <a:extLst>
              <a:ext uri="{FF2B5EF4-FFF2-40B4-BE49-F238E27FC236}">
                <a16:creationId xmlns:a16="http://schemas.microsoft.com/office/drawing/2014/main" id="{03D56195-A6AC-4958-8B87-F7D009353E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8" name="Rectangle 37">
            <a:extLst>
              <a:ext uri="{FF2B5EF4-FFF2-40B4-BE49-F238E27FC236}">
                <a16:creationId xmlns:a16="http://schemas.microsoft.com/office/drawing/2014/main" id="{B9D3A0FC-5D74-4BAC-9DDB-68A942650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19FEA8-3461-4807-B897-ABB3DF4E93FE}"/>
              </a:ext>
            </a:extLst>
          </p:cNvPr>
          <p:cNvSpPr>
            <a:spLocks noGrp="1"/>
          </p:cNvSpPr>
          <p:nvPr>
            <p:ph type="title"/>
          </p:nvPr>
        </p:nvSpPr>
        <p:spPr>
          <a:xfrm>
            <a:off x="3731078" y="634946"/>
            <a:ext cx="4931229" cy="1450757"/>
          </a:xfrm>
        </p:spPr>
        <p:txBody>
          <a:bodyPr vert="horz" lIns="91440" tIns="45720" rIns="91440" bIns="45720" rtlCol="0" anchor="b">
            <a:normAutofit/>
          </a:bodyPr>
          <a:lstStyle/>
          <a:p>
            <a:pPr defTabSz="914400"/>
            <a:r>
              <a:rPr lang="en-US" sz="4800" spc="-50" dirty="0"/>
              <a:t>The Evacuees</a:t>
            </a:r>
          </a:p>
        </p:txBody>
      </p:sp>
      <p:pic>
        <p:nvPicPr>
          <p:cNvPr id="12" name="Content Placeholder 11">
            <a:extLst>
              <a:ext uri="{FF2B5EF4-FFF2-40B4-BE49-F238E27FC236}">
                <a16:creationId xmlns:a16="http://schemas.microsoft.com/office/drawing/2014/main" id="{71FF0AF2-629C-460F-9AEA-B740FC61F513}"/>
              </a:ext>
            </a:extLst>
          </p:cNvPr>
          <p:cNvPicPr>
            <a:picLocks noGrp="1" noChangeAspect="1"/>
          </p:cNvPicPr>
          <p:nvPr>
            <p:ph sz="half" idx="1"/>
          </p:nvPr>
        </p:nvPicPr>
        <p:blipFill>
          <a:blip r:embed="rId2"/>
          <a:stretch>
            <a:fillRect/>
          </a:stretch>
        </p:blipFill>
        <p:spPr>
          <a:xfrm>
            <a:off x="866610" y="640081"/>
            <a:ext cx="2218764" cy="5314406"/>
          </a:xfrm>
          <a:prstGeom prst="rect">
            <a:avLst/>
          </a:prstGeom>
        </p:spPr>
      </p:pic>
      <p:cxnSp>
        <p:nvCxnSpPr>
          <p:cNvPr id="40" name="Straight Connector 39">
            <a:extLst>
              <a:ext uri="{FF2B5EF4-FFF2-40B4-BE49-F238E27FC236}">
                <a16:creationId xmlns:a16="http://schemas.microsoft.com/office/drawing/2014/main" id="{69B36A11-4FA0-4989-A465-037DF52469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1077" y="2086188"/>
            <a:ext cx="456732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EA76134F-B45B-4F73-A7D2-4008FE2CC5DC}"/>
              </a:ext>
            </a:extLst>
          </p:cNvPr>
          <p:cNvSpPr>
            <a:spLocks noGrp="1"/>
          </p:cNvSpPr>
          <p:nvPr>
            <p:ph sz="half" idx="2"/>
          </p:nvPr>
        </p:nvSpPr>
        <p:spPr>
          <a:xfrm>
            <a:off x="3731076" y="2198914"/>
            <a:ext cx="4931230" cy="3670180"/>
          </a:xfrm>
        </p:spPr>
        <p:txBody>
          <a:bodyPr vert="horz" lIns="0" tIns="45720" rIns="0" bIns="45720" rtlCol="0">
            <a:normAutofit/>
          </a:bodyPr>
          <a:lstStyle/>
          <a:p>
            <a:pPr defTabSz="914400"/>
            <a:r>
              <a:rPr lang="en-US" sz="1300" dirty="0"/>
              <a:t>The children in the photo are evacuees. The photo was taken in World War II.  The boxes have gas masks in them, and the labels included their name, address, school and destination. </a:t>
            </a:r>
          </a:p>
          <a:p>
            <a:pPr defTabSz="914400"/>
            <a:r>
              <a:rPr lang="en-US" sz="1300" i="1" dirty="0"/>
              <a:t>As part of the war effort, local families offered their homes to children from larger industrial towns that were likely to be bombed. These young evacuees arrived at the station on special trains from Leeds, accompanied by their teachers. The Market Rasen Mail ran an advert saying how safe it was to live here!</a:t>
            </a:r>
          </a:p>
          <a:p>
            <a:pPr defTabSz="914400"/>
            <a:r>
              <a:rPr lang="en-US" sz="1300" dirty="0"/>
              <a:t>Before your visit, find out more about evacuees and what they carried.</a:t>
            </a:r>
          </a:p>
          <a:p>
            <a:pPr defTabSz="914400"/>
            <a:r>
              <a:rPr lang="en-US" sz="1300" dirty="0"/>
              <a:t>During your visit, look for the giant photo of evacuees in the Heritage Centre. Read the panel ‘Wartime at the Station’ and imagine you are an evacuee from Leeds arriving at the station in WWII. Make notes during your visit about what you can see and how you might feel. </a:t>
            </a:r>
          </a:p>
          <a:p>
            <a:pPr defTabSz="914400"/>
            <a:r>
              <a:rPr lang="en-US" sz="1300" dirty="0"/>
              <a:t>After your visit, write a letter home as if you are an evacuee. </a:t>
            </a:r>
          </a:p>
          <a:p>
            <a:pPr defTabSz="914400"/>
            <a:r>
              <a:rPr lang="en-US" sz="1300" i="1" dirty="0"/>
              <a:t>Related Panel: Wartime at the Station</a:t>
            </a:r>
          </a:p>
        </p:txBody>
      </p:sp>
      <p:sp>
        <p:nvSpPr>
          <p:cNvPr id="42" name="Rectangle 41">
            <a:extLst>
              <a:ext uri="{FF2B5EF4-FFF2-40B4-BE49-F238E27FC236}">
                <a16:creationId xmlns:a16="http://schemas.microsoft.com/office/drawing/2014/main" id="{B8DB8C60-3B7D-46C5-B1A9-A295D8A48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43">
            <a:extLst>
              <a:ext uri="{FF2B5EF4-FFF2-40B4-BE49-F238E27FC236}">
                <a16:creationId xmlns:a16="http://schemas.microsoft.com/office/drawing/2014/main" id="{7B7006A8-EB46-45ED-977F-BC489E2B7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a:extLst>
              <a:ext uri="{FF2B5EF4-FFF2-40B4-BE49-F238E27FC236}">
                <a16:creationId xmlns:a16="http://schemas.microsoft.com/office/drawing/2014/main" id="{4DEEA0B8-CF77-4BF7-AD79-1152F441724E}"/>
              </a:ext>
            </a:extLst>
          </p:cNvPr>
          <p:cNvSpPr>
            <a:spLocks noGrp="1"/>
          </p:cNvSpPr>
          <p:nvPr>
            <p:ph type="sldNum" sz="quarter" idx="12"/>
          </p:nvPr>
        </p:nvSpPr>
        <p:spPr/>
        <p:txBody>
          <a:bodyPr/>
          <a:lstStyle/>
          <a:p>
            <a:fld id="{8A7A6979-0714-4377-B894-6BE4C2D6E202}" type="slidenum">
              <a:rPr lang="en-US" smtClean="0"/>
              <a:pPr/>
              <a:t>9</a:t>
            </a:fld>
            <a:endParaRPr lang="en-US" dirty="0"/>
          </a:p>
        </p:txBody>
      </p:sp>
    </p:spTree>
    <p:extLst>
      <p:ext uri="{BB962C8B-B14F-4D97-AF65-F5344CB8AC3E}">
        <p14:creationId xmlns:p14="http://schemas.microsoft.com/office/powerpoint/2010/main" val="617577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C5138816-AF06-47EE-964C-EC93C016D5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BF366-F406-43D5-B36F-77B7DAD02DFA}"/>
              </a:ext>
            </a:extLst>
          </p:cNvPr>
          <p:cNvSpPr>
            <a:spLocks noGrp="1"/>
          </p:cNvSpPr>
          <p:nvPr>
            <p:ph type="title"/>
          </p:nvPr>
        </p:nvSpPr>
        <p:spPr>
          <a:xfrm>
            <a:off x="3731078" y="634946"/>
            <a:ext cx="4931229" cy="1450757"/>
          </a:xfrm>
        </p:spPr>
        <p:txBody>
          <a:bodyPr>
            <a:normAutofit/>
          </a:bodyPr>
          <a:lstStyle/>
          <a:p>
            <a:r>
              <a:rPr lang="en-GB" dirty="0"/>
              <a:t>The Timeline</a:t>
            </a:r>
          </a:p>
        </p:txBody>
      </p:sp>
      <p:pic>
        <p:nvPicPr>
          <p:cNvPr id="5" name="Picture 4">
            <a:extLst>
              <a:ext uri="{FF2B5EF4-FFF2-40B4-BE49-F238E27FC236}">
                <a16:creationId xmlns:a16="http://schemas.microsoft.com/office/drawing/2014/main" id="{BD19FED3-F10C-4805-B017-3AEF13F01AE6}"/>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1000" contrast="14000"/>
                    </a14:imgEffect>
                  </a14:imgLayer>
                </a14:imgProps>
              </a:ext>
            </a:extLst>
          </a:blip>
          <a:srcRect l="10975" r="13983"/>
          <a:stretch/>
        </p:blipFill>
        <p:spPr>
          <a:xfrm>
            <a:off x="475499" y="640081"/>
            <a:ext cx="3000986" cy="5314406"/>
          </a:xfrm>
          <a:prstGeom prst="rect">
            <a:avLst/>
          </a:prstGeom>
        </p:spPr>
      </p:pic>
      <p:cxnSp>
        <p:nvCxnSpPr>
          <p:cNvPr id="48" name="Straight Connector 47">
            <a:extLst>
              <a:ext uri="{FF2B5EF4-FFF2-40B4-BE49-F238E27FC236}">
                <a16:creationId xmlns:a16="http://schemas.microsoft.com/office/drawing/2014/main" id="{87ED8B4E-BB7E-447F-A35F-4D3AF6C0A6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1077" y="2086188"/>
            <a:ext cx="456732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23" name="Content Placeholder 8">
            <a:extLst>
              <a:ext uri="{FF2B5EF4-FFF2-40B4-BE49-F238E27FC236}">
                <a16:creationId xmlns:a16="http://schemas.microsoft.com/office/drawing/2014/main" id="{FBEB5215-E1F6-4693-8125-A7D7A08862AC}"/>
              </a:ext>
            </a:extLst>
          </p:cNvPr>
          <p:cNvSpPr>
            <a:spLocks noGrp="1"/>
          </p:cNvSpPr>
          <p:nvPr>
            <p:ph idx="1"/>
          </p:nvPr>
        </p:nvSpPr>
        <p:spPr>
          <a:xfrm>
            <a:off x="3731076" y="2198914"/>
            <a:ext cx="4931230" cy="3670180"/>
          </a:xfrm>
        </p:spPr>
        <p:txBody>
          <a:bodyPr>
            <a:normAutofit/>
          </a:bodyPr>
          <a:lstStyle/>
          <a:p>
            <a:pPr marL="0" indent="0">
              <a:buNone/>
            </a:pPr>
            <a:r>
              <a:rPr lang="en-US" dirty="0"/>
              <a:t>During your visit to the heritage centre, you will see a timeline at the top of the room, which shows the key events that have happened since the building opened.</a:t>
            </a:r>
          </a:p>
          <a:p>
            <a:pPr marL="0" indent="0">
              <a:buNone/>
            </a:pPr>
            <a:r>
              <a:rPr lang="en-US" dirty="0"/>
              <a:t>This timeline is on the next two slides for you to print out.</a:t>
            </a:r>
          </a:p>
          <a:p>
            <a:pPr marL="0" indent="0">
              <a:buNone/>
            </a:pPr>
            <a:r>
              <a:rPr lang="en-US" dirty="0"/>
              <a:t>After your visit, research key events that were happening in the world at the same time as the events at the station.  Add these to the timeline print out.</a:t>
            </a:r>
          </a:p>
          <a:p>
            <a:pPr marL="0" indent="0">
              <a:buNone/>
            </a:pPr>
            <a:r>
              <a:rPr lang="en-US" dirty="0"/>
              <a:t>Your finished timeline will show what was happening in the world at the same time as these key changes happened in Market Rasen.</a:t>
            </a:r>
          </a:p>
        </p:txBody>
      </p:sp>
      <p:sp>
        <p:nvSpPr>
          <p:cNvPr id="50" name="Rectangle 49">
            <a:extLst>
              <a:ext uri="{FF2B5EF4-FFF2-40B4-BE49-F238E27FC236}">
                <a16:creationId xmlns:a16="http://schemas.microsoft.com/office/drawing/2014/main" id="{10DC0642-5384-4897-BC9B-E85F63D7B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 name="Rectangle 51">
            <a:extLst>
              <a:ext uri="{FF2B5EF4-FFF2-40B4-BE49-F238E27FC236}">
                <a16:creationId xmlns:a16="http://schemas.microsoft.com/office/drawing/2014/main" id="{26015513-D3C4-4477-AA12-D8FF240AA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a:extLst>
              <a:ext uri="{FF2B5EF4-FFF2-40B4-BE49-F238E27FC236}">
                <a16:creationId xmlns:a16="http://schemas.microsoft.com/office/drawing/2014/main" id="{C38D5200-0D75-460D-BA5A-F1A7002B613A}"/>
              </a:ext>
            </a:extLst>
          </p:cNvPr>
          <p:cNvSpPr>
            <a:spLocks noGrp="1"/>
          </p:cNvSpPr>
          <p:nvPr>
            <p:ph type="sldNum" sz="quarter" idx="12"/>
          </p:nvPr>
        </p:nvSpPr>
        <p:spPr>
          <a:xfrm>
            <a:off x="7425343" y="6459785"/>
            <a:ext cx="984019" cy="365125"/>
          </a:xfrm>
        </p:spPr>
        <p:txBody>
          <a:bodyPr>
            <a:normAutofit/>
          </a:bodyPr>
          <a:lstStyle/>
          <a:p>
            <a:pPr>
              <a:spcAft>
                <a:spcPts val="600"/>
              </a:spcAft>
            </a:pPr>
            <a:fld id="{8A7A6979-0714-4377-B894-6BE4C2D6E202}" type="slidenum">
              <a:rPr lang="en-US" smtClean="0"/>
              <a:pPr>
                <a:spcAft>
                  <a:spcPts val="600"/>
                </a:spcAft>
              </a:pPr>
              <a:t>10</a:t>
            </a:fld>
            <a:endParaRPr lang="en-US"/>
          </a:p>
        </p:txBody>
      </p:sp>
    </p:spTree>
    <p:extLst>
      <p:ext uri="{BB962C8B-B14F-4D97-AF65-F5344CB8AC3E}">
        <p14:creationId xmlns:p14="http://schemas.microsoft.com/office/powerpoint/2010/main" val="280667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a logo&#10;&#10;Description generated with high confidence">
            <a:extLst>
              <a:ext uri="{FF2B5EF4-FFF2-40B4-BE49-F238E27FC236}">
                <a16:creationId xmlns:a16="http://schemas.microsoft.com/office/drawing/2014/main" id="{A15D31E3-974C-45DC-A23D-FB2A38E32405}"/>
              </a:ext>
            </a:extLst>
          </p:cNvPr>
          <p:cNvPicPr>
            <a:picLocks noChangeAspect="1"/>
          </p:cNvPicPr>
          <p:nvPr/>
        </p:nvPicPr>
        <p:blipFill rotWithShape="1">
          <a:blip r:embed="rId2"/>
          <a:srcRect t="1922"/>
          <a:stretch/>
        </p:blipFill>
        <p:spPr>
          <a:xfrm>
            <a:off x="892080" y="2803319"/>
            <a:ext cx="7359839" cy="1251361"/>
          </a:xfrm>
          <a:prstGeom prst="rect">
            <a:avLst/>
          </a:prstGeom>
        </p:spPr>
      </p:pic>
      <p:sp>
        <p:nvSpPr>
          <p:cNvPr id="4" name="Slide Number Placeholder 3">
            <a:extLst>
              <a:ext uri="{FF2B5EF4-FFF2-40B4-BE49-F238E27FC236}">
                <a16:creationId xmlns:a16="http://schemas.microsoft.com/office/drawing/2014/main" id="{DCCD8244-58D9-406A-9973-27889127D962}"/>
              </a:ext>
            </a:extLst>
          </p:cNvPr>
          <p:cNvSpPr>
            <a:spLocks noGrp="1"/>
          </p:cNvSpPr>
          <p:nvPr>
            <p:ph type="sldNum" sz="quarter" idx="12"/>
          </p:nvPr>
        </p:nvSpPr>
        <p:spPr>
          <a:xfrm>
            <a:off x="7425345" y="6459788"/>
            <a:ext cx="984019" cy="365125"/>
          </a:xfrm>
        </p:spPr>
        <p:txBody>
          <a:bodyPr/>
          <a:lstStyle/>
          <a:p>
            <a:fld id="{8A7A6979-0714-4377-B894-6BE4C2D6E202}" type="slidenum">
              <a:rPr lang="en-US" smtClean="0"/>
              <a:pPr/>
              <a:t>11</a:t>
            </a:fld>
            <a:endParaRPr lang="en-US" dirty="0"/>
          </a:p>
        </p:txBody>
      </p:sp>
    </p:spTree>
    <p:extLst>
      <p:ext uri="{BB962C8B-B14F-4D97-AF65-F5344CB8AC3E}">
        <p14:creationId xmlns:p14="http://schemas.microsoft.com/office/powerpoint/2010/main" val="496250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device&#10;&#10;Description generated with high confidence">
            <a:extLst>
              <a:ext uri="{FF2B5EF4-FFF2-40B4-BE49-F238E27FC236}">
                <a16:creationId xmlns:a16="http://schemas.microsoft.com/office/drawing/2014/main" id="{59CC39D0-FD20-492D-8E92-B8144FB5C5BC}"/>
              </a:ext>
            </a:extLst>
          </p:cNvPr>
          <p:cNvPicPr>
            <a:picLocks noChangeAspect="1"/>
          </p:cNvPicPr>
          <p:nvPr/>
        </p:nvPicPr>
        <p:blipFill rotWithShape="1">
          <a:blip r:embed="rId2"/>
          <a:srcRect t="5211"/>
          <a:stretch/>
        </p:blipFill>
        <p:spPr>
          <a:xfrm>
            <a:off x="623943" y="2796795"/>
            <a:ext cx="7896113" cy="1264409"/>
          </a:xfrm>
          <a:prstGeom prst="rect">
            <a:avLst/>
          </a:prstGeom>
        </p:spPr>
      </p:pic>
      <p:sp>
        <p:nvSpPr>
          <p:cNvPr id="4" name="Slide Number Placeholder 3">
            <a:extLst>
              <a:ext uri="{FF2B5EF4-FFF2-40B4-BE49-F238E27FC236}">
                <a16:creationId xmlns:a16="http://schemas.microsoft.com/office/drawing/2014/main" id="{DCCD8244-58D9-406A-9973-27889127D962}"/>
              </a:ext>
            </a:extLst>
          </p:cNvPr>
          <p:cNvSpPr>
            <a:spLocks noGrp="1"/>
          </p:cNvSpPr>
          <p:nvPr>
            <p:ph type="sldNum" sz="quarter" idx="12"/>
          </p:nvPr>
        </p:nvSpPr>
        <p:spPr>
          <a:xfrm>
            <a:off x="7425345" y="6459788"/>
            <a:ext cx="984019" cy="365125"/>
          </a:xfrm>
        </p:spPr>
        <p:txBody>
          <a:bodyPr/>
          <a:lstStyle/>
          <a:p>
            <a:fld id="{8A7A6979-0714-4377-B894-6BE4C2D6E202}" type="slidenum">
              <a:rPr lang="en-US" smtClean="0"/>
              <a:pPr/>
              <a:t>12</a:t>
            </a:fld>
            <a:endParaRPr lang="en-US" dirty="0"/>
          </a:p>
        </p:txBody>
      </p:sp>
    </p:spTree>
    <p:extLst>
      <p:ext uri="{BB962C8B-B14F-4D97-AF65-F5344CB8AC3E}">
        <p14:creationId xmlns:p14="http://schemas.microsoft.com/office/powerpoint/2010/main" val="1955642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3CFC9789-57F4-4B9C-ABAA-6F7C8BADC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9B54F538-07DE-4652-B506-5D16E3EBB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1" name="Straight Connector 40">
            <a:extLst>
              <a:ext uri="{FF2B5EF4-FFF2-40B4-BE49-F238E27FC236}">
                <a16:creationId xmlns:a16="http://schemas.microsoft.com/office/drawing/2014/main" id="{03D56195-A6AC-4958-8B87-F7D009353E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3" name="Rectangle 42">
            <a:extLst>
              <a:ext uri="{FF2B5EF4-FFF2-40B4-BE49-F238E27FC236}">
                <a16:creationId xmlns:a16="http://schemas.microsoft.com/office/drawing/2014/main" id="{605A42EF-68E6-4808-81CD-E5ABD0ED9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1081E20-3D9D-4004-9F4C-8D880881F686}"/>
              </a:ext>
            </a:extLst>
          </p:cNvPr>
          <p:cNvSpPr>
            <a:spLocks noGrp="1"/>
          </p:cNvSpPr>
          <p:nvPr>
            <p:ph type="title"/>
          </p:nvPr>
        </p:nvSpPr>
        <p:spPr>
          <a:xfrm>
            <a:off x="4808763" y="634946"/>
            <a:ext cx="3845379" cy="1450757"/>
          </a:xfrm>
        </p:spPr>
        <p:txBody>
          <a:bodyPr vert="horz" lIns="91440" tIns="45720" rIns="91440" bIns="45720" rtlCol="0" anchor="b">
            <a:normAutofit/>
          </a:bodyPr>
          <a:lstStyle/>
          <a:p>
            <a:pPr defTabSz="914400"/>
            <a:r>
              <a:rPr lang="en-US" sz="4400" spc="-50"/>
              <a:t>The Lion and Wheel Emblem</a:t>
            </a:r>
          </a:p>
        </p:txBody>
      </p:sp>
      <p:pic>
        <p:nvPicPr>
          <p:cNvPr id="7" name="Content Placeholder 6">
            <a:extLst>
              <a:ext uri="{FF2B5EF4-FFF2-40B4-BE49-F238E27FC236}">
                <a16:creationId xmlns:a16="http://schemas.microsoft.com/office/drawing/2014/main" id="{4669842C-DA9F-4B53-9C60-12D7F0FA9109}"/>
              </a:ext>
            </a:extLst>
          </p:cNvPr>
          <p:cNvPicPr>
            <a:picLocks noGrp="1" noChangeAspect="1"/>
          </p:cNvPicPr>
          <p:nvPr>
            <p:ph sz="half" idx="2"/>
          </p:nvPr>
        </p:nvPicPr>
        <p:blipFill>
          <a:blip r:embed="rId2"/>
          <a:srcRect l="10050" r="11673"/>
          <a:stretch>
            <a:fillRect/>
          </a:stretch>
        </p:blipFill>
        <p:spPr>
          <a:xfrm>
            <a:off x="482394" y="1329792"/>
            <a:ext cx="4088720" cy="3878374"/>
          </a:xfrm>
          <a:prstGeom prst="rect">
            <a:avLst/>
          </a:prstGeom>
        </p:spPr>
      </p:pic>
      <p:cxnSp>
        <p:nvCxnSpPr>
          <p:cNvPr id="45" name="Straight Connector 44">
            <a:extLst>
              <a:ext uri="{FF2B5EF4-FFF2-40B4-BE49-F238E27FC236}">
                <a16:creationId xmlns:a16="http://schemas.microsoft.com/office/drawing/2014/main" id="{3C4A154E-1950-4755-A5FC-5998EE0CC1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0FE4B9F7-0F52-4A24-95C9-1D277B743BE3}"/>
              </a:ext>
            </a:extLst>
          </p:cNvPr>
          <p:cNvSpPr>
            <a:spLocks noGrp="1"/>
          </p:cNvSpPr>
          <p:nvPr>
            <p:ph sz="half" idx="1"/>
          </p:nvPr>
        </p:nvSpPr>
        <p:spPr>
          <a:xfrm>
            <a:off x="4808763" y="2198914"/>
            <a:ext cx="3845379" cy="3670180"/>
          </a:xfrm>
        </p:spPr>
        <p:txBody>
          <a:bodyPr vert="horz" lIns="0" tIns="45720" rIns="0" bIns="45720" rtlCol="0">
            <a:normAutofit/>
          </a:bodyPr>
          <a:lstStyle/>
          <a:p>
            <a:pPr defTabSz="914400"/>
            <a:r>
              <a:rPr lang="en-US" sz="1400" dirty="0"/>
              <a:t>During your visit, read the Railway Companies panel and look for logos and emblems around the station.</a:t>
            </a:r>
          </a:p>
          <a:p>
            <a:pPr defTabSz="914400"/>
            <a:r>
              <a:rPr lang="en-US" sz="1400" dirty="0"/>
              <a:t>This is the British Rail emblem used from 1949-1964, which featured on the side of the trains.  It was designed by Charles Franklyn.</a:t>
            </a:r>
          </a:p>
          <a:p>
            <a:pPr defTabSz="914400"/>
            <a:r>
              <a:rPr lang="en-US" sz="1400" dirty="0"/>
              <a:t>What can you see?  Why do you think Charles Franklyn used a wheel and a lion?</a:t>
            </a:r>
          </a:p>
          <a:p>
            <a:pPr defTabSz="914400"/>
            <a:r>
              <a:rPr lang="en-US" sz="1400" dirty="0"/>
              <a:t>After your visit, design an emblem for your class </a:t>
            </a:r>
          </a:p>
          <a:p>
            <a:pPr defTabSz="914400"/>
            <a:r>
              <a:rPr lang="en-US" sz="1400" dirty="0"/>
              <a:t>What do you want people to think of your class?  If your class was an animal, what kind of animal would it be?  What words would you add?  Could your class have a motto? </a:t>
            </a:r>
          </a:p>
          <a:p>
            <a:pPr defTabSz="914400"/>
            <a:r>
              <a:rPr lang="en-US" sz="1400" i="1" dirty="0"/>
              <a:t>Related Panel: Railway Companies</a:t>
            </a:r>
          </a:p>
        </p:txBody>
      </p:sp>
      <p:sp>
        <p:nvSpPr>
          <p:cNvPr id="47" name="Rectangle 46">
            <a:extLst>
              <a:ext uri="{FF2B5EF4-FFF2-40B4-BE49-F238E27FC236}">
                <a16:creationId xmlns:a16="http://schemas.microsoft.com/office/drawing/2014/main" id="{3FE9C285-56FB-4B36-8ECA-C2D6596AA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9" name="Rectangle 48">
            <a:extLst>
              <a:ext uri="{FF2B5EF4-FFF2-40B4-BE49-F238E27FC236}">
                <a16:creationId xmlns:a16="http://schemas.microsoft.com/office/drawing/2014/main" id="{937C076B-00B1-4629-B27F-A86F9885FB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lide Number Placeholder 2">
            <a:extLst>
              <a:ext uri="{FF2B5EF4-FFF2-40B4-BE49-F238E27FC236}">
                <a16:creationId xmlns:a16="http://schemas.microsoft.com/office/drawing/2014/main" id="{E88239B0-BD99-45C8-846D-12A5770147D5}"/>
              </a:ext>
            </a:extLst>
          </p:cNvPr>
          <p:cNvSpPr>
            <a:spLocks noGrp="1"/>
          </p:cNvSpPr>
          <p:nvPr>
            <p:ph type="sldNum" sz="quarter" idx="12"/>
          </p:nvPr>
        </p:nvSpPr>
        <p:spPr/>
        <p:txBody>
          <a:bodyPr/>
          <a:lstStyle/>
          <a:p>
            <a:fld id="{8A7A6979-0714-4377-B894-6BE4C2D6E202}" type="slidenum">
              <a:rPr lang="en-US" smtClean="0"/>
              <a:pPr/>
              <a:t>13</a:t>
            </a:fld>
            <a:endParaRPr lang="en-US" dirty="0"/>
          </a:p>
        </p:txBody>
      </p:sp>
    </p:spTree>
    <p:extLst>
      <p:ext uri="{BB962C8B-B14F-4D97-AF65-F5344CB8AC3E}">
        <p14:creationId xmlns:p14="http://schemas.microsoft.com/office/powerpoint/2010/main" val="4060774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F83BAE65-D215-4292-9498-D9610AC2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6BC56D-FC8F-4EE4-9AE6-91C7AA97D8F4}"/>
              </a:ext>
            </a:extLst>
          </p:cNvPr>
          <p:cNvSpPr>
            <a:spLocks noGrp="1"/>
          </p:cNvSpPr>
          <p:nvPr>
            <p:ph type="title"/>
          </p:nvPr>
        </p:nvSpPr>
        <p:spPr>
          <a:xfrm>
            <a:off x="5894613" y="634946"/>
            <a:ext cx="2767693" cy="1450757"/>
          </a:xfrm>
        </p:spPr>
        <p:txBody>
          <a:bodyPr>
            <a:normAutofit/>
          </a:bodyPr>
          <a:lstStyle/>
          <a:p>
            <a:r>
              <a:rPr lang="en-GB" dirty="0"/>
              <a:t>Timetables</a:t>
            </a:r>
          </a:p>
        </p:txBody>
      </p:sp>
      <p:pic>
        <p:nvPicPr>
          <p:cNvPr id="7" name="Picture 6">
            <a:extLst>
              <a:ext uri="{FF2B5EF4-FFF2-40B4-BE49-F238E27FC236}">
                <a16:creationId xmlns:a16="http://schemas.microsoft.com/office/drawing/2014/main" id="{DAF215E4-98E3-48DF-8FE9-E3D87107BE13}"/>
              </a:ext>
            </a:extLst>
          </p:cNvPr>
          <p:cNvPicPr>
            <a:picLocks noChangeAspect="1"/>
          </p:cNvPicPr>
          <p:nvPr/>
        </p:nvPicPr>
        <p:blipFill>
          <a:blip r:embed="rId2"/>
          <a:stretch>
            <a:fillRect/>
          </a:stretch>
        </p:blipFill>
        <p:spPr>
          <a:xfrm>
            <a:off x="553271" y="640081"/>
            <a:ext cx="5026806" cy="5314406"/>
          </a:xfrm>
          <a:prstGeom prst="rect">
            <a:avLst/>
          </a:prstGeom>
        </p:spPr>
      </p:pic>
      <p:cxnSp>
        <p:nvCxnSpPr>
          <p:cNvPr id="84" name="Straight Connector 83">
            <a:extLst>
              <a:ext uri="{FF2B5EF4-FFF2-40B4-BE49-F238E27FC236}">
                <a16:creationId xmlns:a16="http://schemas.microsoft.com/office/drawing/2014/main" id="{5C99ACED-3F9B-471D-97BC-E5D2D2319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19107" y="2085703"/>
            <a:ext cx="267462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09B9D85-0F23-4E8B-9FEE-0FB7C3E31D32}"/>
              </a:ext>
            </a:extLst>
          </p:cNvPr>
          <p:cNvSpPr>
            <a:spLocks noGrp="1"/>
          </p:cNvSpPr>
          <p:nvPr>
            <p:ph idx="1"/>
          </p:nvPr>
        </p:nvSpPr>
        <p:spPr>
          <a:xfrm>
            <a:off x="5894613" y="2198914"/>
            <a:ext cx="2767693" cy="3670180"/>
          </a:xfrm>
        </p:spPr>
        <p:txBody>
          <a:bodyPr>
            <a:normAutofit lnSpcReduction="10000"/>
          </a:bodyPr>
          <a:lstStyle/>
          <a:p>
            <a:r>
              <a:rPr lang="en-GB" dirty="0"/>
              <a:t>Here’s part of the timetable you can see at Market Rasen station</a:t>
            </a:r>
          </a:p>
          <a:p>
            <a:r>
              <a:rPr lang="en-GB" dirty="0"/>
              <a:t>One train on this table stops at Market Rasen, what time does it stop here?</a:t>
            </a:r>
          </a:p>
          <a:p>
            <a:r>
              <a:rPr lang="en-GB" dirty="0"/>
              <a:t>Where did that train start its journey?</a:t>
            </a:r>
          </a:p>
          <a:p>
            <a:r>
              <a:rPr lang="en-GB" dirty="0"/>
              <a:t>When does that train arrive in Newark North Gate?</a:t>
            </a:r>
          </a:p>
          <a:p>
            <a:r>
              <a:rPr lang="en-GB" dirty="0"/>
              <a:t>How long does it take to travel from Market Rasen to Newark North Gate?</a:t>
            </a:r>
          </a:p>
          <a:p>
            <a:r>
              <a:rPr lang="en-GB" dirty="0"/>
              <a:t>See if you can find the full timetable when you visit the station. </a:t>
            </a:r>
          </a:p>
        </p:txBody>
      </p:sp>
      <p:sp>
        <p:nvSpPr>
          <p:cNvPr id="86" name="Rectangle 85">
            <a:extLst>
              <a:ext uri="{FF2B5EF4-FFF2-40B4-BE49-F238E27FC236}">
                <a16:creationId xmlns:a16="http://schemas.microsoft.com/office/drawing/2014/main" id="{86C05757-249C-4F2B-B326-B940FDD9C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 name="Rectangle 87">
            <a:extLst>
              <a:ext uri="{FF2B5EF4-FFF2-40B4-BE49-F238E27FC236}">
                <a16:creationId xmlns:a16="http://schemas.microsoft.com/office/drawing/2014/main" id="{EE922679-5189-4C5C-9FBB-6839F89C66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C77C5B44-B1E5-4DBA-8B54-EB1ADE7BE798}"/>
              </a:ext>
            </a:extLst>
          </p:cNvPr>
          <p:cNvSpPr>
            <a:spLocks noGrp="1"/>
          </p:cNvSpPr>
          <p:nvPr>
            <p:ph type="sldNum" sz="quarter" idx="12"/>
          </p:nvPr>
        </p:nvSpPr>
        <p:spPr>
          <a:xfrm>
            <a:off x="7425343" y="6459785"/>
            <a:ext cx="984019" cy="365125"/>
          </a:xfrm>
        </p:spPr>
        <p:txBody>
          <a:bodyPr>
            <a:normAutofit/>
          </a:bodyPr>
          <a:lstStyle/>
          <a:p>
            <a:pPr>
              <a:spcAft>
                <a:spcPts val="600"/>
              </a:spcAft>
            </a:pPr>
            <a:fld id="{8A7A6979-0714-4377-B894-6BE4C2D6E202}" type="slidenum">
              <a:rPr lang="en-US" smtClean="0"/>
              <a:pPr>
                <a:spcAft>
                  <a:spcPts val="600"/>
                </a:spcAft>
              </a:pPr>
              <a:t>14</a:t>
            </a:fld>
            <a:endParaRPr lang="en-US"/>
          </a:p>
        </p:txBody>
      </p:sp>
    </p:spTree>
    <p:extLst>
      <p:ext uri="{BB962C8B-B14F-4D97-AF65-F5344CB8AC3E}">
        <p14:creationId xmlns:p14="http://schemas.microsoft.com/office/powerpoint/2010/main" val="353216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 name="Rectangle 94">
            <a:extLst>
              <a:ext uri="{FF2B5EF4-FFF2-40B4-BE49-F238E27FC236}">
                <a16:creationId xmlns:a16="http://schemas.microsoft.com/office/drawing/2014/main" id="{3CFC9789-57F4-4B9C-ABAA-6F7C8BADC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7" name="Rectangle 96">
            <a:extLst>
              <a:ext uri="{FF2B5EF4-FFF2-40B4-BE49-F238E27FC236}">
                <a16:creationId xmlns:a16="http://schemas.microsoft.com/office/drawing/2014/main" id="{9B54F538-07DE-4652-B506-5D16E3EBB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99" name="Straight Connector 98">
            <a:extLst>
              <a:ext uri="{FF2B5EF4-FFF2-40B4-BE49-F238E27FC236}">
                <a16:creationId xmlns:a16="http://schemas.microsoft.com/office/drawing/2014/main" id="{03D56195-A6AC-4958-8B87-F7D009353E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01" name="Rectangle 100">
            <a:extLst>
              <a:ext uri="{FF2B5EF4-FFF2-40B4-BE49-F238E27FC236}">
                <a16:creationId xmlns:a16="http://schemas.microsoft.com/office/drawing/2014/main" id="{605A42EF-68E6-4808-81CD-E5ABD0ED9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BAAFB807-F6EC-4D7C-A36C-01CC74E6A417}"/>
              </a:ext>
            </a:extLst>
          </p:cNvPr>
          <p:cNvSpPr>
            <a:spLocks noGrp="1"/>
          </p:cNvSpPr>
          <p:nvPr>
            <p:ph type="title"/>
          </p:nvPr>
        </p:nvSpPr>
        <p:spPr>
          <a:xfrm>
            <a:off x="4808763" y="634946"/>
            <a:ext cx="3845379" cy="1450757"/>
          </a:xfrm>
        </p:spPr>
        <p:txBody>
          <a:bodyPr vert="horz" lIns="91440" tIns="45720" rIns="91440" bIns="45720" rtlCol="0" anchor="b">
            <a:normAutofit/>
          </a:bodyPr>
          <a:lstStyle/>
          <a:p>
            <a:pPr defTabSz="914400"/>
            <a:r>
              <a:rPr lang="en-US" sz="4800" spc="-50" dirty="0"/>
              <a:t>Create a Panel</a:t>
            </a:r>
          </a:p>
        </p:txBody>
      </p:sp>
      <p:pic>
        <p:nvPicPr>
          <p:cNvPr id="14" name="Content Placeholder 13">
            <a:extLst>
              <a:ext uri="{FF2B5EF4-FFF2-40B4-BE49-F238E27FC236}">
                <a16:creationId xmlns:a16="http://schemas.microsoft.com/office/drawing/2014/main" id="{9CCF3F7C-EB8C-463D-AF9A-322FC63581FC}"/>
              </a:ext>
            </a:extLst>
          </p:cNvPr>
          <p:cNvPicPr>
            <a:picLocks noGrp="1" noChangeAspect="1"/>
          </p:cNvPicPr>
          <p:nvPr>
            <p:ph sz="half" idx="2"/>
          </p:nvPr>
        </p:nvPicPr>
        <p:blipFill rotWithShape="1">
          <a:blip r:embed="rId2"/>
          <a:srcRect l="9677" r="5" b="5"/>
          <a:stretch/>
        </p:blipFill>
        <p:spPr>
          <a:xfrm>
            <a:off x="749292" y="645106"/>
            <a:ext cx="3554923" cy="5247747"/>
          </a:xfrm>
          <a:prstGeom prst="rect">
            <a:avLst/>
          </a:prstGeom>
        </p:spPr>
      </p:pic>
      <p:cxnSp>
        <p:nvCxnSpPr>
          <p:cNvPr id="103" name="Straight Connector 102">
            <a:extLst>
              <a:ext uri="{FF2B5EF4-FFF2-40B4-BE49-F238E27FC236}">
                <a16:creationId xmlns:a16="http://schemas.microsoft.com/office/drawing/2014/main" id="{3C4A154E-1950-4755-A5FC-5998EE0CC1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a16="http://schemas.microsoft.com/office/drawing/2014/main" id="{795CC901-B7A7-42FE-9B83-43882D273364}"/>
              </a:ext>
            </a:extLst>
          </p:cNvPr>
          <p:cNvSpPr>
            <a:spLocks noGrp="1"/>
          </p:cNvSpPr>
          <p:nvPr>
            <p:ph sz="half" idx="1"/>
          </p:nvPr>
        </p:nvSpPr>
        <p:spPr>
          <a:xfrm>
            <a:off x="4808763" y="2198914"/>
            <a:ext cx="3845379" cy="3670180"/>
          </a:xfrm>
        </p:spPr>
        <p:txBody>
          <a:bodyPr vert="horz" lIns="0" tIns="45720" rIns="0" bIns="45720" rtlCol="0">
            <a:normAutofit/>
          </a:bodyPr>
          <a:lstStyle/>
          <a:p>
            <a:pPr defTabSz="914400"/>
            <a:r>
              <a:rPr lang="en-US" dirty="0"/>
              <a:t>During your visit look carefully at the information panels in the Heritage Centre.  They all have a similar look; what </a:t>
            </a:r>
            <a:r>
              <a:rPr lang="en-US" dirty="0" err="1"/>
              <a:t>colours</a:t>
            </a:r>
            <a:r>
              <a:rPr lang="en-US" dirty="0"/>
              <a:t>, shapes and symbols are repeated in the panels? Why is some text large and some text small?</a:t>
            </a:r>
          </a:p>
          <a:p>
            <a:pPr defTabSz="914400"/>
            <a:r>
              <a:rPr lang="en-US" dirty="0"/>
              <a:t>After your visit, design a new panel for the Heritage Centre, telling everyone about your class visit. Include photographs of your class visit if you can.</a:t>
            </a:r>
          </a:p>
          <a:p>
            <a:pPr defTabSz="914400"/>
            <a:r>
              <a:rPr lang="en-US" dirty="0"/>
              <a:t>Email your work to </a:t>
            </a:r>
            <a:r>
              <a:rPr lang="en-US" dirty="0">
                <a:hlinkClick r:id="rId3"/>
              </a:rPr>
              <a:t>holdings@lindumgroup.co.uk</a:t>
            </a:r>
            <a:r>
              <a:rPr lang="en-US" dirty="0"/>
              <a:t>.  Some of the panels will be chosen to display on the website </a:t>
            </a:r>
            <a:r>
              <a:rPr lang="en-US" dirty="0">
                <a:hlinkClick r:id="rId4"/>
              </a:rPr>
              <a:t>www.marketrasenstation.com</a:t>
            </a:r>
            <a:endParaRPr lang="en-US" dirty="0"/>
          </a:p>
          <a:p>
            <a:pPr defTabSz="914400"/>
            <a:r>
              <a:rPr lang="en-US" dirty="0"/>
              <a:t>The next slide has a blank panel to get you started!</a:t>
            </a:r>
          </a:p>
        </p:txBody>
      </p:sp>
      <p:sp>
        <p:nvSpPr>
          <p:cNvPr id="105" name="Rectangle 104">
            <a:extLst>
              <a:ext uri="{FF2B5EF4-FFF2-40B4-BE49-F238E27FC236}">
                <a16:creationId xmlns:a16="http://schemas.microsoft.com/office/drawing/2014/main" id="{3FE9C285-56FB-4B36-8ECA-C2D6596AA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7" name="Rectangle 106">
            <a:extLst>
              <a:ext uri="{FF2B5EF4-FFF2-40B4-BE49-F238E27FC236}">
                <a16:creationId xmlns:a16="http://schemas.microsoft.com/office/drawing/2014/main" id="{937C076B-00B1-4629-B27F-A86F9885FB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lide Number Placeholder 2">
            <a:extLst>
              <a:ext uri="{FF2B5EF4-FFF2-40B4-BE49-F238E27FC236}">
                <a16:creationId xmlns:a16="http://schemas.microsoft.com/office/drawing/2014/main" id="{84D88768-DE28-46A5-A3C8-EDAE34BC3F27}"/>
              </a:ext>
            </a:extLst>
          </p:cNvPr>
          <p:cNvSpPr>
            <a:spLocks noGrp="1"/>
          </p:cNvSpPr>
          <p:nvPr>
            <p:ph type="sldNum" sz="quarter" idx="12"/>
          </p:nvPr>
        </p:nvSpPr>
        <p:spPr>
          <a:xfrm>
            <a:off x="7425343" y="6459785"/>
            <a:ext cx="984019" cy="365125"/>
          </a:xfrm>
        </p:spPr>
        <p:txBody>
          <a:bodyPr vert="horz" lIns="91440" tIns="45720" rIns="91440" bIns="45720" rtlCol="0" anchor="ctr">
            <a:normAutofit/>
          </a:bodyPr>
          <a:lstStyle/>
          <a:p>
            <a:pPr defTabSz="914400">
              <a:spcAft>
                <a:spcPts val="600"/>
              </a:spcAft>
            </a:pPr>
            <a:fld id="{8A7A6979-0714-4377-B894-6BE4C2D6E202}" type="slidenum">
              <a:rPr lang="en-US" sz="1050" smtClean="0"/>
              <a:pPr defTabSz="914400">
                <a:spcAft>
                  <a:spcPts val="600"/>
                </a:spcAft>
              </a:pPr>
              <a:t>15</a:t>
            </a:fld>
            <a:endParaRPr lang="en-US" sz="1050"/>
          </a:p>
        </p:txBody>
      </p:sp>
    </p:spTree>
    <p:extLst>
      <p:ext uri="{BB962C8B-B14F-4D97-AF65-F5344CB8AC3E}">
        <p14:creationId xmlns:p14="http://schemas.microsoft.com/office/powerpoint/2010/main" val="1247903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C7C7A0C-15DD-43C0-A21A-A3ABCECE9C1A}"/>
              </a:ext>
            </a:extLst>
          </p:cNvPr>
          <p:cNvSpPr/>
          <p:nvPr/>
        </p:nvSpPr>
        <p:spPr>
          <a:xfrm>
            <a:off x="-1" y="0"/>
            <a:ext cx="2430118" cy="6336196"/>
          </a:xfrm>
          <a:prstGeom prst="rect">
            <a:avLst/>
          </a:prstGeom>
          <a:solidFill>
            <a:srgbClr val="CDCFC5"/>
          </a:solidFill>
          <a:ln>
            <a:noFill/>
          </a:ln>
          <a:effectLst>
            <a:outerShdw blurRad="50800" dist="38100" algn="l" rotWithShape="0">
              <a:schemeClr val="accent5">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8105F0B5-06F5-45FE-B95E-93D730443C1A}"/>
              </a:ext>
            </a:extLst>
          </p:cNvPr>
          <p:cNvSpPr/>
          <p:nvPr/>
        </p:nvSpPr>
        <p:spPr>
          <a:xfrm>
            <a:off x="-1" y="0"/>
            <a:ext cx="2430117" cy="509814"/>
          </a:xfrm>
          <a:prstGeom prst="rect">
            <a:avLst/>
          </a:prstGeom>
          <a:solidFill>
            <a:srgbClr val="426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1026" name="Picture 2" descr="Market Rasen Station Building &amp; Heritage Centre - The Restoration Story">
            <a:extLst>
              <a:ext uri="{FF2B5EF4-FFF2-40B4-BE49-F238E27FC236}">
                <a16:creationId xmlns:a16="http://schemas.microsoft.com/office/drawing/2014/main" id="{056E8A92-F437-457F-A5F7-013340ADC5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929" y="219077"/>
            <a:ext cx="1888256" cy="581474"/>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10EED4C0-1C02-4552-8497-010509FC92D1}"/>
              </a:ext>
            </a:extLst>
          </p:cNvPr>
          <p:cNvSpPr>
            <a:spLocks noGrp="1"/>
          </p:cNvSpPr>
          <p:nvPr>
            <p:ph type="sldNum" sz="quarter" idx="12"/>
          </p:nvPr>
        </p:nvSpPr>
        <p:spPr/>
        <p:txBody>
          <a:bodyPr/>
          <a:lstStyle/>
          <a:p>
            <a:fld id="{8A7A6979-0714-4377-B894-6BE4C2D6E202}" type="slidenum">
              <a:rPr lang="en-US" smtClean="0"/>
              <a:pPr/>
              <a:t>16</a:t>
            </a:fld>
            <a:endParaRPr lang="en-US" dirty="0"/>
          </a:p>
        </p:txBody>
      </p:sp>
    </p:spTree>
    <p:extLst>
      <p:ext uri="{BB962C8B-B14F-4D97-AF65-F5344CB8AC3E}">
        <p14:creationId xmlns:p14="http://schemas.microsoft.com/office/powerpoint/2010/main" val="3815883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 name="Rectangle 47">
            <a:extLst>
              <a:ext uri="{FF2B5EF4-FFF2-40B4-BE49-F238E27FC236}">
                <a16:creationId xmlns:a16="http://schemas.microsoft.com/office/drawing/2014/main" id="{3CFC9789-57F4-4B9C-ABAA-6F7C8BADC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Rectangle 49">
            <a:extLst>
              <a:ext uri="{FF2B5EF4-FFF2-40B4-BE49-F238E27FC236}">
                <a16:creationId xmlns:a16="http://schemas.microsoft.com/office/drawing/2014/main" id="{9B54F538-07DE-4652-B506-5D16E3EBB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4" name="Straight Connector 51">
            <a:extLst>
              <a:ext uri="{FF2B5EF4-FFF2-40B4-BE49-F238E27FC236}">
                <a16:creationId xmlns:a16="http://schemas.microsoft.com/office/drawing/2014/main" id="{03D56195-A6AC-4958-8B87-F7D009353E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65" name="Rectangle 53">
            <a:extLst>
              <a:ext uri="{FF2B5EF4-FFF2-40B4-BE49-F238E27FC236}">
                <a16:creationId xmlns:a16="http://schemas.microsoft.com/office/drawing/2014/main" id="{605A42EF-68E6-4808-81CD-E5ABD0ED9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187097-51F7-45B8-BBE3-EF3F838B814D}"/>
              </a:ext>
            </a:extLst>
          </p:cNvPr>
          <p:cNvSpPr>
            <a:spLocks noGrp="1"/>
          </p:cNvSpPr>
          <p:nvPr>
            <p:ph type="title"/>
          </p:nvPr>
        </p:nvSpPr>
        <p:spPr>
          <a:xfrm>
            <a:off x="4808763" y="634946"/>
            <a:ext cx="3845379" cy="1450757"/>
          </a:xfrm>
        </p:spPr>
        <p:txBody>
          <a:bodyPr vert="horz" lIns="91440" tIns="45720" rIns="91440" bIns="45720" rtlCol="0" anchor="b">
            <a:normAutofit/>
          </a:bodyPr>
          <a:lstStyle/>
          <a:p>
            <a:pPr defTabSz="914400"/>
            <a:r>
              <a:rPr lang="en-US" sz="4800" spc="-50" dirty="0"/>
              <a:t>The Plan</a:t>
            </a:r>
          </a:p>
        </p:txBody>
      </p:sp>
      <p:pic>
        <p:nvPicPr>
          <p:cNvPr id="9" name="Picture 8">
            <a:extLst>
              <a:ext uri="{FF2B5EF4-FFF2-40B4-BE49-F238E27FC236}">
                <a16:creationId xmlns:a16="http://schemas.microsoft.com/office/drawing/2014/main" id="{3CA667F4-90C4-4E27-8E70-68D57FB789D7}"/>
              </a:ext>
            </a:extLst>
          </p:cNvPr>
          <p:cNvPicPr>
            <a:picLocks noChangeAspect="1"/>
          </p:cNvPicPr>
          <p:nvPr/>
        </p:nvPicPr>
        <p:blipFill>
          <a:blip r:embed="rId2"/>
          <a:stretch>
            <a:fillRect/>
          </a:stretch>
        </p:blipFill>
        <p:spPr>
          <a:xfrm>
            <a:off x="482394" y="1837927"/>
            <a:ext cx="4088720" cy="2862104"/>
          </a:xfrm>
          <a:prstGeom prst="rect">
            <a:avLst/>
          </a:prstGeom>
        </p:spPr>
      </p:pic>
      <p:cxnSp>
        <p:nvCxnSpPr>
          <p:cNvPr id="66" name="Straight Connector 55">
            <a:extLst>
              <a:ext uri="{FF2B5EF4-FFF2-40B4-BE49-F238E27FC236}">
                <a16:creationId xmlns:a16="http://schemas.microsoft.com/office/drawing/2014/main" id="{3C4A154E-1950-4755-A5FC-5998EE0CC1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0A25CAD-799B-4096-A533-F04236BC17A1}"/>
              </a:ext>
            </a:extLst>
          </p:cNvPr>
          <p:cNvSpPr>
            <a:spLocks noGrp="1"/>
          </p:cNvSpPr>
          <p:nvPr>
            <p:ph sz="half" idx="1"/>
          </p:nvPr>
        </p:nvSpPr>
        <p:spPr>
          <a:xfrm>
            <a:off x="4808763" y="2198914"/>
            <a:ext cx="3845379" cy="3670180"/>
          </a:xfrm>
        </p:spPr>
        <p:txBody>
          <a:bodyPr vert="horz" lIns="0" tIns="45720" rIns="0" bIns="45720" rtlCol="0">
            <a:normAutofit lnSpcReduction="10000"/>
          </a:bodyPr>
          <a:lstStyle/>
          <a:p>
            <a:pPr defTabSz="914400"/>
            <a:r>
              <a:rPr lang="en-US" dirty="0"/>
              <a:t>The original architect’s drawings for the railway building were lost, so we have recreated how they could have looked (a larger plan is on the next slide). </a:t>
            </a:r>
          </a:p>
          <a:p>
            <a:pPr defTabSz="914400"/>
            <a:r>
              <a:rPr lang="en-US" dirty="0"/>
              <a:t>Count how many doors, windows and fireplaces there are, including the bay windows.  </a:t>
            </a:r>
          </a:p>
          <a:p>
            <a:pPr defTabSz="914400"/>
            <a:r>
              <a:rPr lang="en-US" dirty="0"/>
              <a:t>Here’s a price list:</a:t>
            </a:r>
          </a:p>
          <a:p>
            <a:pPr marL="219456" lvl="1" indent="0" defTabSz="914400">
              <a:buFont typeface="Calibri" panose="020F0502020204030204" pitchFamily="34" charset="0"/>
              <a:buNone/>
            </a:pPr>
            <a:r>
              <a:rPr lang="en-US" sz="1500" dirty="0"/>
              <a:t>Doors: £90	</a:t>
            </a:r>
          </a:p>
          <a:p>
            <a:pPr marL="219456" lvl="1" indent="0" defTabSz="914400">
              <a:buFont typeface="Calibri" panose="020F0502020204030204" pitchFamily="34" charset="0"/>
              <a:buNone/>
            </a:pPr>
            <a:r>
              <a:rPr lang="en-US" sz="1500" dirty="0"/>
              <a:t>Windows £270</a:t>
            </a:r>
          </a:p>
          <a:p>
            <a:pPr marL="219456" lvl="1" indent="0" defTabSz="914400">
              <a:buFont typeface="Calibri" panose="020F0502020204030204" pitchFamily="34" charset="0"/>
              <a:buNone/>
            </a:pPr>
            <a:r>
              <a:rPr lang="en-US" sz="1500" dirty="0"/>
              <a:t>Station Master’s Bay Window: £600</a:t>
            </a:r>
          </a:p>
          <a:p>
            <a:pPr marL="219456" lvl="1" indent="0" defTabSz="914400">
              <a:buFont typeface="Calibri" panose="020F0502020204030204" pitchFamily="34" charset="0"/>
              <a:buNone/>
            </a:pPr>
            <a:r>
              <a:rPr lang="en-US" sz="1500" dirty="0"/>
              <a:t>Fireplaces: £300</a:t>
            </a:r>
          </a:p>
          <a:p>
            <a:pPr defTabSz="914400"/>
            <a:r>
              <a:rPr lang="en-US" dirty="0"/>
              <a:t>How much would it cost to buy all the doors, windows and fireplaces needed for the railway station building?</a:t>
            </a:r>
          </a:p>
          <a:p>
            <a:pPr defTabSz="914400"/>
            <a:r>
              <a:rPr lang="en-US" i="1" dirty="0"/>
              <a:t>Related Panel: A Grand Design</a:t>
            </a:r>
          </a:p>
        </p:txBody>
      </p:sp>
      <p:sp>
        <p:nvSpPr>
          <p:cNvPr id="67" name="Rectangle 57">
            <a:extLst>
              <a:ext uri="{FF2B5EF4-FFF2-40B4-BE49-F238E27FC236}">
                <a16:creationId xmlns:a16="http://schemas.microsoft.com/office/drawing/2014/main" id="{3FE9C285-56FB-4B36-8ECA-C2D6596AA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 name="Rectangle 59">
            <a:extLst>
              <a:ext uri="{FF2B5EF4-FFF2-40B4-BE49-F238E27FC236}">
                <a16:creationId xmlns:a16="http://schemas.microsoft.com/office/drawing/2014/main" id="{937C076B-00B1-4629-B27F-A86F9885FB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B8CCC87B-1958-449B-AF4A-D7FF8B6F1AB1}"/>
              </a:ext>
            </a:extLst>
          </p:cNvPr>
          <p:cNvSpPr>
            <a:spLocks noGrp="1"/>
          </p:cNvSpPr>
          <p:nvPr>
            <p:ph type="sldNum" sz="quarter" idx="12"/>
          </p:nvPr>
        </p:nvSpPr>
        <p:spPr>
          <a:xfrm>
            <a:off x="7425343" y="6459785"/>
            <a:ext cx="984019" cy="365125"/>
          </a:xfrm>
        </p:spPr>
        <p:txBody>
          <a:bodyPr vert="horz" lIns="91440" tIns="45720" rIns="91440" bIns="45720" rtlCol="0" anchor="ctr">
            <a:normAutofit/>
          </a:bodyPr>
          <a:lstStyle/>
          <a:p>
            <a:pPr defTabSz="914400">
              <a:spcAft>
                <a:spcPts val="600"/>
              </a:spcAft>
            </a:pPr>
            <a:fld id="{8A7A6979-0714-4377-B894-6BE4C2D6E202}" type="slidenum">
              <a:rPr lang="en-US" sz="1050" smtClean="0"/>
              <a:pPr defTabSz="914400">
                <a:spcAft>
                  <a:spcPts val="600"/>
                </a:spcAft>
              </a:pPr>
              <a:t>17</a:t>
            </a:fld>
            <a:endParaRPr lang="en-US" sz="1050"/>
          </a:p>
        </p:txBody>
      </p:sp>
    </p:spTree>
    <p:extLst>
      <p:ext uri="{BB962C8B-B14F-4D97-AF65-F5344CB8AC3E}">
        <p14:creationId xmlns:p14="http://schemas.microsoft.com/office/powerpoint/2010/main" val="3096367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A667F4-90C4-4E27-8E70-68D57FB789D7}"/>
              </a:ext>
            </a:extLst>
          </p:cNvPr>
          <p:cNvPicPr>
            <a:picLocks noChangeAspect="1"/>
          </p:cNvPicPr>
          <p:nvPr/>
        </p:nvPicPr>
        <p:blipFill rotWithShape="1">
          <a:blip r:embed="rId2"/>
          <a:srcRect b="940"/>
          <a:stretch/>
        </p:blipFill>
        <p:spPr>
          <a:xfrm>
            <a:off x="20" y="10"/>
            <a:ext cx="9143980" cy="6340632"/>
          </a:xfrm>
          <a:prstGeom prst="rect">
            <a:avLst/>
          </a:prstGeom>
        </p:spPr>
      </p:pic>
      <p:sp>
        <p:nvSpPr>
          <p:cNvPr id="4" name="Slide Number Placeholder 3">
            <a:extLst>
              <a:ext uri="{FF2B5EF4-FFF2-40B4-BE49-F238E27FC236}">
                <a16:creationId xmlns:a16="http://schemas.microsoft.com/office/drawing/2014/main" id="{4E783C27-2945-4EC7-824E-3D5DB68B0253}"/>
              </a:ext>
            </a:extLst>
          </p:cNvPr>
          <p:cNvSpPr>
            <a:spLocks noGrp="1"/>
          </p:cNvSpPr>
          <p:nvPr>
            <p:ph type="sldNum" sz="quarter" idx="12"/>
          </p:nvPr>
        </p:nvSpPr>
        <p:spPr>
          <a:xfrm>
            <a:off x="7425343" y="6459785"/>
            <a:ext cx="984019" cy="365125"/>
          </a:xfrm>
        </p:spPr>
        <p:txBody>
          <a:bodyPr>
            <a:normAutofit/>
          </a:bodyPr>
          <a:lstStyle/>
          <a:p>
            <a:pPr>
              <a:spcAft>
                <a:spcPts val="600"/>
              </a:spcAft>
            </a:pPr>
            <a:fld id="{8A7A6979-0714-4377-B894-6BE4C2D6E202}" type="slidenum">
              <a:rPr lang="en-US" smtClean="0"/>
              <a:pPr>
                <a:spcAft>
                  <a:spcPts val="600"/>
                </a:spcAft>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77F87-76B1-42E0-A392-A4A1D2971224}"/>
              </a:ext>
            </a:extLst>
          </p:cNvPr>
          <p:cNvSpPr>
            <a:spLocks noGrp="1"/>
          </p:cNvSpPr>
          <p:nvPr>
            <p:ph type="title"/>
          </p:nvPr>
        </p:nvSpPr>
        <p:spPr>
          <a:xfrm>
            <a:off x="822960" y="286603"/>
            <a:ext cx="7543800" cy="1450757"/>
          </a:xfrm>
        </p:spPr>
        <p:txBody>
          <a:bodyPr>
            <a:normAutofit/>
          </a:bodyPr>
          <a:lstStyle/>
          <a:p>
            <a:r>
              <a:rPr lang="en-GB" dirty="0"/>
              <a:t>The Station Cat</a:t>
            </a:r>
          </a:p>
        </p:txBody>
      </p:sp>
      <p:pic>
        <p:nvPicPr>
          <p:cNvPr id="5" name="Picture 4" descr="A cat that is looking at the camera&#10;&#10;Description generated with very high confidence">
            <a:extLst>
              <a:ext uri="{FF2B5EF4-FFF2-40B4-BE49-F238E27FC236}">
                <a16:creationId xmlns:a16="http://schemas.microsoft.com/office/drawing/2014/main" id="{84D77B1F-3267-4F80-A4FB-D5E613584D4D}"/>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7504" r="28429" b="3"/>
          <a:stretch/>
        </p:blipFill>
        <p:spPr>
          <a:xfrm>
            <a:off x="887262" y="1916318"/>
            <a:ext cx="1782044" cy="3471012"/>
          </a:xfrm>
          <a:prstGeom prst="rect">
            <a:avLst/>
          </a:prstGeom>
        </p:spPr>
      </p:pic>
      <p:pic>
        <p:nvPicPr>
          <p:cNvPr id="6" name="Picture 5" descr="A person standing in front of a building&#10;&#10;Description generated with very high confidence">
            <a:extLst>
              <a:ext uri="{FF2B5EF4-FFF2-40B4-BE49-F238E27FC236}">
                <a16:creationId xmlns:a16="http://schemas.microsoft.com/office/drawing/2014/main" id="{8E494F4D-C17A-4787-AC9D-6A69E5A45218}"/>
              </a:ext>
            </a:extLst>
          </p:cNvPr>
          <p:cNvPicPr>
            <a:picLocks noChangeAspect="1"/>
          </p:cNvPicPr>
          <p:nvPr/>
        </p:nvPicPr>
        <p:blipFill rotWithShape="1">
          <a:blip r:embed="rId4"/>
          <a:srcRect r="22215" b="5"/>
          <a:stretch/>
        </p:blipFill>
        <p:spPr>
          <a:xfrm>
            <a:off x="2789956" y="1916318"/>
            <a:ext cx="1782043" cy="3471012"/>
          </a:xfrm>
          <a:prstGeom prst="rect">
            <a:avLst/>
          </a:prstGeom>
        </p:spPr>
      </p:pic>
      <p:sp>
        <p:nvSpPr>
          <p:cNvPr id="3" name="Content Placeholder 2">
            <a:extLst>
              <a:ext uri="{FF2B5EF4-FFF2-40B4-BE49-F238E27FC236}">
                <a16:creationId xmlns:a16="http://schemas.microsoft.com/office/drawing/2014/main" id="{2EB69418-A292-4303-A9A0-F02D36009A7F}"/>
              </a:ext>
            </a:extLst>
          </p:cNvPr>
          <p:cNvSpPr>
            <a:spLocks noGrp="1"/>
          </p:cNvSpPr>
          <p:nvPr>
            <p:ph idx="1"/>
          </p:nvPr>
        </p:nvSpPr>
        <p:spPr>
          <a:xfrm>
            <a:off x="4763729" y="1845734"/>
            <a:ext cx="3603031" cy="4023360"/>
          </a:xfrm>
        </p:spPr>
        <p:txBody>
          <a:bodyPr>
            <a:normAutofit/>
          </a:bodyPr>
          <a:lstStyle/>
          <a:p>
            <a:r>
              <a:rPr lang="en-GB" dirty="0"/>
              <a:t>During your visit, read Eileen’s Story panel and listen to her audio story too.  Also, read the panel called “A 1950s Day at the Station”. </a:t>
            </a:r>
          </a:p>
          <a:p>
            <a:r>
              <a:rPr lang="en-GB" dirty="0"/>
              <a:t>Then, imagine you are Eileen Kew’s cat and you are on your morning patrol of the platforms back in the 1950s.</a:t>
            </a:r>
          </a:p>
          <a:p>
            <a:r>
              <a:rPr lang="en-GB" dirty="0"/>
              <a:t>After your visit write a story as the cat. Talk about who you see and what they are doing. Maybe your story can include helping someone, or getting lost in cellar!</a:t>
            </a:r>
          </a:p>
          <a:p>
            <a:r>
              <a:rPr lang="en-GB" i="1" dirty="0"/>
              <a:t>Related panels: Eileen's Story and A 1950s Day at the Station</a:t>
            </a:r>
          </a:p>
        </p:txBody>
      </p:sp>
      <p:sp>
        <p:nvSpPr>
          <p:cNvPr id="7" name="Slide Number Placeholder 6">
            <a:extLst>
              <a:ext uri="{FF2B5EF4-FFF2-40B4-BE49-F238E27FC236}">
                <a16:creationId xmlns:a16="http://schemas.microsoft.com/office/drawing/2014/main" id="{47A2A785-0609-4F78-901D-4A951BE82CAC}"/>
              </a:ext>
            </a:extLst>
          </p:cNvPr>
          <p:cNvSpPr>
            <a:spLocks noGrp="1"/>
          </p:cNvSpPr>
          <p:nvPr>
            <p:ph type="sldNum" sz="quarter" idx="12"/>
          </p:nvPr>
        </p:nvSpPr>
        <p:spPr/>
        <p:txBody>
          <a:bodyPr/>
          <a:lstStyle/>
          <a:p>
            <a:fld id="{8A7A6979-0714-4377-B894-6BE4C2D6E202}" type="slidenum">
              <a:rPr lang="en-US" smtClean="0"/>
              <a:pPr/>
              <a:t>19</a:t>
            </a:fld>
            <a:endParaRPr lang="en-US" dirty="0"/>
          </a:p>
        </p:txBody>
      </p:sp>
    </p:spTree>
    <p:extLst>
      <p:ext uri="{BB962C8B-B14F-4D97-AF65-F5344CB8AC3E}">
        <p14:creationId xmlns:p14="http://schemas.microsoft.com/office/powerpoint/2010/main" val="3604387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38247643-37AB-47DE-B7BD-7A64FEB13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a:extLst>
              <a:ext uri="{FF2B5EF4-FFF2-40B4-BE49-F238E27FC236}">
                <a16:creationId xmlns:a16="http://schemas.microsoft.com/office/drawing/2014/main" id="{AEBC3119-F8E7-4266-91B8-7A1E808B48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8" name="Straight Connector 27">
            <a:extLst>
              <a:ext uri="{FF2B5EF4-FFF2-40B4-BE49-F238E27FC236}">
                <a16:creationId xmlns:a16="http://schemas.microsoft.com/office/drawing/2014/main" id="{57D15890-6502-4FAA-AB03-AFAC88EE29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Content Placeholder 3">
            <a:extLst>
              <a:ext uri="{FF2B5EF4-FFF2-40B4-BE49-F238E27FC236}">
                <a16:creationId xmlns:a16="http://schemas.microsoft.com/office/drawing/2014/main" id="{BB642AA1-C47D-4A25-8234-EF6DACDC27CB}"/>
              </a:ext>
            </a:extLst>
          </p:cNvPr>
          <p:cNvPicPr>
            <a:picLocks noChangeAspect="1"/>
          </p:cNvPicPr>
          <p:nvPr/>
        </p:nvPicPr>
        <p:blipFill rotWithShape="1">
          <a:blip r:embed="rId2">
            <a:alphaModFix amt="35000"/>
            <a:extLst/>
          </a:blip>
          <a:srcRect l="14588" r="28078"/>
          <a:stretch/>
        </p:blipFill>
        <p:spPr>
          <a:xfrm>
            <a:off x="20" y="10"/>
            <a:ext cx="9143980" cy="6857990"/>
          </a:xfrm>
          <a:prstGeom prst="rect">
            <a:avLst/>
          </a:prstGeom>
        </p:spPr>
      </p:pic>
      <p:cxnSp>
        <p:nvCxnSpPr>
          <p:cNvPr id="30" name="Straight Connector 29">
            <a:extLst>
              <a:ext uri="{FF2B5EF4-FFF2-40B4-BE49-F238E27FC236}">
                <a16:creationId xmlns:a16="http://schemas.microsoft.com/office/drawing/2014/main" id="{25C014F1-8E33-495F-A49E-7911F19D89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29788F6-51E4-411D-B7EA-917644CED8A9}"/>
              </a:ext>
            </a:extLst>
          </p:cNvPr>
          <p:cNvSpPr>
            <a:spLocks noGrp="1"/>
          </p:cNvSpPr>
          <p:nvPr>
            <p:ph type="title"/>
          </p:nvPr>
        </p:nvSpPr>
        <p:spPr>
          <a:xfrm>
            <a:off x="822960" y="286603"/>
            <a:ext cx="7543800" cy="1450757"/>
          </a:xfrm>
        </p:spPr>
        <p:txBody>
          <a:bodyPr vert="horz" lIns="91440" tIns="45720" rIns="91440" bIns="45720" rtlCol="0" anchor="b">
            <a:normAutofit/>
          </a:bodyPr>
          <a:lstStyle/>
          <a:p>
            <a:pPr defTabSz="914400"/>
            <a:r>
              <a:rPr lang="en-US" sz="4800" spc="-50">
                <a:solidFill>
                  <a:schemeClr val="tx1"/>
                </a:solidFill>
              </a:rPr>
              <a:t>Market Rasen 2048</a:t>
            </a:r>
          </a:p>
        </p:txBody>
      </p:sp>
      <p:sp>
        <p:nvSpPr>
          <p:cNvPr id="19" name="Content Placeholder 8">
            <a:extLst>
              <a:ext uri="{FF2B5EF4-FFF2-40B4-BE49-F238E27FC236}">
                <a16:creationId xmlns:a16="http://schemas.microsoft.com/office/drawing/2014/main" id="{4A274397-E953-4D69-9FF9-EF6E61C05ED9}"/>
              </a:ext>
            </a:extLst>
          </p:cNvPr>
          <p:cNvSpPr>
            <a:spLocks noGrp="1"/>
          </p:cNvSpPr>
          <p:nvPr>
            <p:ph type="body" sz="half" idx="4294967295"/>
          </p:nvPr>
        </p:nvSpPr>
        <p:spPr>
          <a:xfrm>
            <a:off x="822960" y="1845734"/>
            <a:ext cx="7543800" cy="4023360"/>
          </a:xfrm>
        </p:spPr>
        <p:txBody>
          <a:bodyPr vert="horz" lIns="0" tIns="45720" rIns="0" bIns="45720" rtlCol="0">
            <a:normAutofit/>
          </a:bodyPr>
          <a:lstStyle/>
          <a:p>
            <a:pPr defTabSz="914400"/>
            <a:r>
              <a:rPr lang="en-US" dirty="0">
                <a:solidFill>
                  <a:schemeClr val="tx1"/>
                </a:solidFill>
              </a:rPr>
              <a:t>The Market Rasen line opened in 1848. In 1948 the railways were </a:t>
            </a:r>
            <a:r>
              <a:rPr lang="en-US" dirty="0" err="1">
                <a:solidFill>
                  <a:schemeClr val="tx1"/>
                </a:solidFill>
              </a:rPr>
              <a:t>nationalised</a:t>
            </a:r>
            <a:r>
              <a:rPr lang="en-US" dirty="0">
                <a:solidFill>
                  <a:schemeClr val="tx1"/>
                </a:solidFill>
              </a:rPr>
              <a:t> with the birth of British Rail, this means they were owned by the government, not individual companies. </a:t>
            </a:r>
          </a:p>
          <a:p>
            <a:pPr defTabSz="914400"/>
            <a:r>
              <a:rPr lang="en-US" dirty="0">
                <a:solidFill>
                  <a:schemeClr val="tx1"/>
                </a:solidFill>
              </a:rPr>
              <a:t>After your visit, think about what the station will look like in 2048. Draw a picture to show the railway station in the future</a:t>
            </a:r>
          </a:p>
          <a:p>
            <a:pPr defTabSz="914400"/>
            <a:r>
              <a:rPr lang="en-US" i="1" dirty="0">
                <a:solidFill>
                  <a:schemeClr val="tx1"/>
                </a:solidFill>
              </a:rPr>
              <a:t>Related Panel:  Railway Companies</a:t>
            </a:r>
          </a:p>
        </p:txBody>
      </p:sp>
      <p:sp>
        <p:nvSpPr>
          <p:cNvPr id="32" name="Rectangle 31">
            <a:extLst>
              <a:ext uri="{FF2B5EF4-FFF2-40B4-BE49-F238E27FC236}">
                <a16:creationId xmlns:a16="http://schemas.microsoft.com/office/drawing/2014/main" id="{7DD2B04A-1137-44B5-B028-ACB68B02C7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Rectangle 33">
            <a:extLst>
              <a:ext uri="{FF2B5EF4-FFF2-40B4-BE49-F238E27FC236}">
                <a16:creationId xmlns:a16="http://schemas.microsoft.com/office/drawing/2014/main" id="{49AA227F-6DA2-4C84-A893-F326972F0F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a:extLst>
              <a:ext uri="{FF2B5EF4-FFF2-40B4-BE49-F238E27FC236}">
                <a16:creationId xmlns:a16="http://schemas.microsoft.com/office/drawing/2014/main" id="{13D67030-42A3-4837-B0C0-7EC0944055B0}"/>
              </a:ext>
            </a:extLst>
          </p:cNvPr>
          <p:cNvSpPr>
            <a:spLocks noGrp="1"/>
          </p:cNvSpPr>
          <p:nvPr>
            <p:ph type="sldNum" sz="quarter" idx="12"/>
          </p:nvPr>
        </p:nvSpPr>
        <p:spPr/>
        <p:txBody>
          <a:bodyPr/>
          <a:lstStyle/>
          <a:p>
            <a:fld id="{8A7A6979-0714-4377-B894-6BE4C2D6E202}" type="slidenum">
              <a:rPr lang="en-US" smtClean="0"/>
              <a:pPr/>
              <a:t>20</a:t>
            </a:fld>
            <a:endParaRPr lang="en-US" dirty="0"/>
          </a:p>
        </p:txBody>
      </p:sp>
    </p:spTree>
    <p:extLst>
      <p:ext uri="{BB962C8B-B14F-4D97-AF65-F5344CB8AC3E}">
        <p14:creationId xmlns:p14="http://schemas.microsoft.com/office/powerpoint/2010/main" val="2858058771"/>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21D53CA0-FDE7-4B62-AE74-A671E6B82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06FA22A8-DAD2-4DBF-BCF6-AA00E9D83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9" name="Straight Connector 28">
            <a:extLst>
              <a:ext uri="{FF2B5EF4-FFF2-40B4-BE49-F238E27FC236}">
                <a16:creationId xmlns:a16="http://schemas.microsoft.com/office/drawing/2014/main" id="{38CF2381-9166-48DC-8859-93B6A58939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A view of a city&#10;&#10;Description generated with high confidence">
            <a:extLst>
              <a:ext uri="{FF2B5EF4-FFF2-40B4-BE49-F238E27FC236}">
                <a16:creationId xmlns:a16="http://schemas.microsoft.com/office/drawing/2014/main" id="{1223EF4F-0840-4A13-94CB-0F894C5A765F}"/>
              </a:ext>
            </a:extLst>
          </p:cNvPr>
          <p:cNvPicPr>
            <a:picLocks noChangeAspect="1"/>
          </p:cNvPicPr>
          <p:nvPr/>
        </p:nvPicPr>
        <p:blipFill rotWithShape="1">
          <a:blip r:embed="rId2"/>
          <a:srcRect t="510" b="18963"/>
          <a:stretch/>
        </p:blipFill>
        <p:spPr>
          <a:xfrm>
            <a:off x="-24" y="10"/>
            <a:ext cx="9144023" cy="4915066"/>
          </a:xfrm>
          <a:prstGeom prst="rect">
            <a:avLst/>
          </a:prstGeom>
        </p:spPr>
      </p:pic>
      <p:sp>
        <p:nvSpPr>
          <p:cNvPr id="31" name="Rectangle 30">
            <a:extLst>
              <a:ext uri="{FF2B5EF4-FFF2-40B4-BE49-F238E27FC236}">
                <a16:creationId xmlns:a16="http://schemas.microsoft.com/office/drawing/2014/main" id="{278593E4-9F18-4133-8E6D-49F2BD5E1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30" y="4953000"/>
            <a:ext cx="9141714"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4D285A0-FEB9-456B-B53D-6A28EA16F1FF}"/>
              </a:ext>
            </a:extLst>
          </p:cNvPr>
          <p:cNvSpPr>
            <a:spLocks noGrp="1"/>
          </p:cNvSpPr>
          <p:nvPr>
            <p:ph type="title"/>
          </p:nvPr>
        </p:nvSpPr>
        <p:spPr>
          <a:xfrm>
            <a:off x="798897" y="5120640"/>
            <a:ext cx="7543800" cy="822960"/>
          </a:xfrm>
        </p:spPr>
        <p:txBody>
          <a:bodyPr vert="horz" lIns="91440" tIns="45720" rIns="91440" bIns="45720" rtlCol="0" anchor="b">
            <a:normAutofit/>
          </a:bodyPr>
          <a:lstStyle/>
          <a:p>
            <a:pPr defTabSz="914400"/>
            <a:r>
              <a:rPr lang="en-US" sz="2600" spc="-50" dirty="0">
                <a:solidFill>
                  <a:srgbClr val="FFFFFF"/>
                </a:solidFill>
              </a:rPr>
              <a:t>Tasks that involve visiting the Heritage Centre and Platform 2 (including a railway line crossing)</a:t>
            </a:r>
          </a:p>
        </p:txBody>
      </p:sp>
      <p:sp>
        <p:nvSpPr>
          <p:cNvPr id="33" name="Rectangle 32">
            <a:extLst>
              <a:ext uri="{FF2B5EF4-FFF2-40B4-BE49-F238E27FC236}">
                <a16:creationId xmlns:a16="http://schemas.microsoft.com/office/drawing/2014/main" id="{482D7CB0-CBA7-460E-824A-FAAA7D333C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 y="4906176"/>
            <a:ext cx="9141714"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a:extLst>
              <a:ext uri="{FF2B5EF4-FFF2-40B4-BE49-F238E27FC236}">
                <a16:creationId xmlns:a16="http://schemas.microsoft.com/office/drawing/2014/main" id="{FD83E28A-C3D4-4146-AAB6-363392A5C0BE}"/>
              </a:ext>
            </a:extLst>
          </p:cNvPr>
          <p:cNvSpPr>
            <a:spLocks noGrp="1"/>
          </p:cNvSpPr>
          <p:nvPr>
            <p:ph type="sldNum" sz="quarter" idx="12"/>
          </p:nvPr>
        </p:nvSpPr>
        <p:spPr>
          <a:xfrm>
            <a:off x="7425343" y="6459785"/>
            <a:ext cx="984019" cy="365125"/>
          </a:xfrm>
        </p:spPr>
        <p:txBody>
          <a:bodyPr vert="horz" lIns="91440" tIns="45720" rIns="91440" bIns="45720" rtlCol="0" anchor="ctr">
            <a:normAutofit/>
          </a:bodyPr>
          <a:lstStyle/>
          <a:p>
            <a:pPr defTabSz="914400">
              <a:spcAft>
                <a:spcPts val="600"/>
              </a:spcAft>
            </a:pPr>
            <a:fld id="{8A7A6979-0714-4377-B894-6BE4C2D6E202}" type="slidenum">
              <a:rPr lang="en-US" sz="1050" smtClean="0"/>
              <a:pPr defTabSz="914400">
                <a:spcAft>
                  <a:spcPts val="600"/>
                </a:spcAft>
              </a:pPr>
              <a:t>21</a:t>
            </a:fld>
            <a:endParaRPr lang="en-US" sz="1050"/>
          </a:p>
        </p:txBody>
      </p:sp>
    </p:spTree>
    <p:extLst>
      <p:ext uri="{BB962C8B-B14F-4D97-AF65-F5344CB8AC3E}">
        <p14:creationId xmlns:p14="http://schemas.microsoft.com/office/powerpoint/2010/main" val="1889346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611ABC1-FBF9-4878-B843-3793B7859306}"/>
              </a:ext>
            </a:extLst>
          </p:cNvPr>
          <p:cNvPicPr>
            <a:picLocks noChangeAspect="1"/>
          </p:cNvPicPr>
          <p:nvPr/>
        </p:nvPicPr>
        <p:blipFill rotWithShape="1">
          <a:blip r:embed="rId2"/>
          <a:srcRect l="1358" r="8823" b="-1"/>
          <a:stretch/>
        </p:blipFill>
        <p:spPr>
          <a:xfrm>
            <a:off x="5165283" y="-1"/>
            <a:ext cx="3496116" cy="3104208"/>
          </a:xfrm>
          <a:prstGeom prst="rect">
            <a:avLst/>
          </a:prstGeom>
        </p:spPr>
      </p:pic>
      <p:pic>
        <p:nvPicPr>
          <p:cNvPr id="9" name="Picture 8">
            <a:extLst>
              <a:ext uri="{FF2B5EF4-FFF2-40B4-BE49-F238E27FC236}">
                <a16:creationId xmlns:a16="http://schemas.microsoft.com/office/drawing/2014/main" id="{BE65E946-10F5-4FCD-A6F3-7B123AE16B6E}"/>
              </a:ext>
            </a:extLst>
          </p:cNvPr>
          <p:cNvPicPr>
            <a:picLocks noChangeAspect="1"/>
          </p:cNvPicPr>
          <p:nvPr/>
        </p:nvPicPr>
        <p:blipFill rotWithShape="1">
          <a:blip r:embed="rId3"/>
          <a:srcRect l="5737" r="13975" b="-3"/>
          <a:stretch/>
        </p:blipFill>
        <p:spPr>
          <a:xfrm>
            <a:off x="4064448" y="3265081"/>
            <a:ext cx="4596951" cy="3592925"/>
          </a:xfrm>
          <a:prstGeom prst="rect">
            <a:avLst/>
          </a:prstGeom>
        </p:spPr>
      </p:pic>
      <p:pic>
        <p:nvPicPr>
          <p:cNvPr id="7" name="Picture 6">
            <a:extLst>
              <a:ext uri="{FF2B5EF4-FFF2-40B4-BE49-F238E27FC236}">
                <a16:creationId xmlns:a16="http://schemas.microsoft.com/office/drawing/2014/main" id="{80072732-D5E6-482F-9FFF-DFACC278EF3E}"/>
              </a:ext>
            </a:extLst>
          </p:cNvPr>
          <p:cNvPicPr>
            <a:picLocks noChangeAspect="1"/>
          </p:cNvPicPr>
          <p:nvPr/>
        </p:nvPicPr>
        <p:blipFill rotWithShape="1">
          <a:blip r:embed="rId4"/>
          <a:srcRect t="21268" r="-2" b="22019"/>
          <a:stretch/>
        </p:blipFill>
        <p:spPr>
          <a:xfrm>
            <a:off x="482600" y="-6"/>
            <a:ext cx="4562033" cy="3920044"/>
          </a:xfrm>
          <a:custGeom>
            <a:avLst/>
            <a:gdLst>
              <a:gd name="connsiteX0" fmla="*/ 0 w 6082711"/>
              <a:gd name="connsiteY0" fmla="*/ 0 h 3920044"/>
              <a:gd name="connsiteX1" fmla="*/ 6082711 w 6082711"/>
              <a:gd name="connsiteY1" fmla="*/ 0 h 3920044"/>
              <a:gd name="connsiteX2" fmla="*/ 6082711 w 6082711"/>
              <a:gd name="connsiteY2" fmla="*/ 3103225 h 3920044"/>
              <a:gd name="connsiteX3" fmla="*/ 4614930 w 6082711"/>
              <a:gd name="connsiteY3" fmla="*/ 3103225 h 3920044"/>
              <a:gd name="connsiteX4" fmla="*/ 4614930 w 6082711"/>
              <a:gd name="connsiteY4" fmla="*/ 3920044 h 3920044"/>
              <a:gd name="connsiteX5" fmla="*/ 0 w 6082711"/>
              <a:gd name="connsiteY5" fmla="*/ 3920044 h 39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2711" h="3920044">
                <a:moveTo>
                  <a:pt x="0" y="0"/>
                </a:moveTo>
                <a:lnTo>
                  <a:pt x="6082711" y="0"/>
                </a:lnTo>
                <a:lnTo>
                  <a:pt x="6082711" y="3103225"/>
                </a:lnTo>
                <a:lnTo>
                  <a:pt x="4614930" y="3103225"/>
                </a:lnTo>
                <a:lnTo>
                  <a:pt x="4614930" y="3920044"/>
                </a:lnTo>
                <a:lnTo>
                  <a:pt x="0" y="3920044"/>
                </a:lnTo>
                <a:close/>
              </a:path>
            </a:pathLst>
          </a:custGeom>
        </p:spPr>
      </p:pic>
      <p:pic>
        <p:nvPicPr>
          <p:cNvPr id="1026" name="Picture 2"/>
          <p:cNvPicPr>
            <a:picLocks noChangeAspect="1" noChangeArrowheads="1"/>
          </p:cNvPicPr>
          <p:nvPr/>
        </p:nvPicPr>
        <p:blipFill rotWithShape="1">
          <a:blip r:embed="rId5"/>
          <a:srcRect l="2678" r="3828" b="2"/>
          <a:stretch/>
        </p:blipFill>
        <p:spPr bwMode="auto">
          <a:xfrm>
            <a:off x="482601" y="4080064"/>
            <a:ext cx="3460749" cy="2156145"/>
          </a:xfrm>
          <a:prstGeom prst="rect">
            <a:avLst/>
          </a:prstGeom>
          <a:noFill/>
        </p:spPr>
      </p:pic>
      <p:sp>
        <p:nvSpPr>
          <p:cNvPr id="6" name="Subtitle 5">
            <a:extLst>
              <a:ext uri="{FF2B5EF4-FFF2-40B4-BE49-F238E27FC236}">
                <a16:creationId xmlns:a16="http://schemas.microsoft.com/office/drawing/2014/main" id="{39AC280B-D884-4C8F-BF80-AD25BD611880}"/>
              </a:ext>
            </a:extLst>
          </p:cNvPr>
          <p:cNvSpPr>
            <a:spLocks noGrp="1"/>
          </p:cNvSpPr>
          <p:nvPr>
            <p:ph type="body" sz="half" idx="4294967295"/>
          </p:nvPr>
        </p:nvSpPr>
        <p:spPr>
          <a:xfrm>
            <a:off x="5369443" y="3304163"/>
            <a:ext cx="3190560" cy="1231750"/>
          </a:xfrm>
        </p:spPr>
        <p:txBody>
          <a:bodyPr vert="horz" lIns="0" tIns="34290" rIns="0" bIns="34290" rtlCol="0">
            <a:noAutofit/>
          </a:bodyPr>
          <a:lstStyle/>
          <a:p>
            <a:pPr algn="r"/>
            <a:r>
              <a:rPr lang="en-US" sz="1350" dirty="0">
                <a:solidFill>
                  <a:schemeClr val="tx1"/>
                </a:solidFill>
              </a:rPr>
              <a:t>During your visit find the exact place at the station where these photos were taken in the past.  Make a note of what’s changed. Find out about the missing station roof in the Heritage Centre</a:t>
            </a:r>
          </a:p>
        </p:txBody>
      </p:sp>
      <p:sp>
        <p:nvSpPr>
          <p:cNvPr id="3" name="Slide Number Placeholder 2">
            <a:extLst>
              <a:ext uri="{FF2B5EF4-FFF2-40B4-BE49-F238E27FC236}">
                <a16:creationId xmlns:a16="http://schemas.microsoft.com/office/drawing/2014/main" id="{325A8E1B-5981-4A28-B5BC-9FD6AE32274B}"/>
              </a:ext>
            </a:extLst>
          </p:cNvPr>
          <p:cNvSpPr>
            <a:spLocks noGrp="1"/>
          </p:cNvSpPr>
          <p:nvPr>
            <p:ph type="sldNum" sz="quarter" idx="12"/>
          </p:nvPr>
        </p:nvSpPr>
        <p:spPr/>
        <p:txBody>
          <a:bodyPr/>
          <a:lstStyle/>
          <a:p>
            <a:fld id="{8A7A6979-0714-4377-B894-6BE4C2D6E202}" type="slidenum">
              <a:rPr lang="en-US" smtClean="0"/>
              <a:pPr/>
              <a:t>22</a:t>
            </a:fld>
            <a:endParaRPr lang="en-US" dirty="0"/>
          </a:p>
        </p:txBody>
      </p:sp>
    </p:spTree>
    <p:extLst>
      <p:ext uri="{BB962C8B-B14F-4D97-AF65-F5344CB8AC3E}">
        <p14:creationId xmlns:p14="http://schemas.microsoft.com/office/powerpoint/2010/main" val="1188926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9" name="Rectangle 104">
            <a:extLst>
              <a:ext uri="{FF2B5EF4-FFF2-40B4-BE49-F238E27FC236}">
                <a16:creationId xmlns:a16="http://schemas.microsoft.com/office/drawing/2014/main" id="{3CFC9789-57F4-4B9C-ABAA-6F7C8BADC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0" name="Rectangle 106">
            <a:extLst>
              <a:ext uri="{FF2B5EF4-FFF2-40B4-BE49-F238E27FC236}">
                <a16:creationId xmlns:a16="http://schemas.microsoft.com/office/drawing/2014/main" id="{9B54F538-07DE-4652-B506-5D16E3EBB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1" name="Straight Connector 108">
            <a:extLst>
              <a:ext uri="{FF2B5EF4-FFF2-40B4-BE49-F238E27FC236}">
                <a16:creationId xmlns:a16="http://schemas.microsoft.com/office/drawing/2014/main" id="{03D56195-A6AC-4958-8B87-F7D009353E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22" name="Rectangle 110">
            <a:extLst>
              <a:ext uri="{FF2B5EF4-FFF2-40B4-BE49-F238E27FC236}">
                <a16:creationId xmlns:a16="http://schemas.microsoft.com/office/drawing/2014/main" id="{F83BAE65-D215-4292-9498-D9610AC2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6DC7C8-8661-4476-A2C7-BB99A5AD4E91}"/>
              </a:ext>
            </a:extLst>
          </p:cNvPr>
          <p:cNvSpPr>
            <a:spLocks noGrp="1"/>
          </p:cNvSpPr>
          <p:nvPr>
            <p:ph type="title"/>
          </p:nvPr>
        </p:nvSpPr>
        <p:spPr>
          <a:xfrm>
            <a:off x="5894613" y="634946"/>
            <a:ext cx="2767693" cy="1450757"/>
          </a:xfrm>
        </p:spPr>
        <p:txBody>
          <a:bodyPr vert="horz" lIns="91440" tIns="45720" rIns="91440" bIns="45720" rtlCol="0" anchor="b">
            <a:normAutofit/>
          </a:bodyPr>
          <a:lstStyle/>
          <a:p>
            <a:pPr defTabSz="914400"/>
            <a:r>
              <a:rPr lang="en-US" sz="4100" spc="-50"/>
              <a:t>The Waiting Rooms</a:t>
            </a:r>
          </a:p>
        </p:txBody>
      </p:sp>
      <p:pic>
        <p:nvPicPr>
          <p:cNvPr id="4" name="Content Placeholder 3" descr="A yellow flower in front of a building&#10;&#10;Description generated with very high confidence">
            <a:extLst>
              <a:ext uri="{FF2B5EF4-FFF2-40B4-BE49-F238E27FC236}">
                <a16:creationId xmlns:a16="http://schemas.microsoft.com/office/drawing/2014/main" id="{2D878E95-5E1A-4954-AB3F-E9DF342C4568}"/>
              </a:ext>
            </a:extLst>
          </p:cNvPr>
          <p:cNvPicPr>
            <a:picLocks noGrp="1" noChangeAspect="1"/>
          </p:cNvPicPr>
          <p:nvPr>
            <p:ph sz="half" idx="1"/>
          </p:nvPr>
        </p:nvPicPr>
        <p:blipFill rotWithShape="1">
          <a:blip r:embed="rId2"/>
          <a:srcRect l="7431" r="10663"/>
          <a:stretch/>
        </p:blipFill>
        <p:spPr>
          <a:xfrm>
            <a:off x="475499" y="1106493"/>
            <a:ext cx="5182351" cy="4381582"/>
          </a:xfrm>
          <a:prstGeom prst="rect">
            <a:avLst/>
          </a:prstGeom>
        </p:spPr>
      </p:pic>
      <p:cxnSp>
        <p:nvCxnSpPr>
          <p:cNvPr id="123" name="Straight Connector 112">
            <a:extLst>
              <a:ext uri="{FF2B5EF4-FFF2-40B4-BE49-F238E27FC236}">
                <a16:creationId xmlns:a16="http://schemas.microsoft.com/office/drawing/2014/main" id="{5C99ACED-3F9B-471D-97BC-E5D2D2319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19107" y="2085703"/>
            <a:ext cx="267462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89C280D8-C4F0-4E2D-93B8-4E23AA3328AC}"/>
              </a:ext>
            </a:extLst>
          </p:cNvPr>
          <p:cNvSpPr>
            <a:spLocks noGrp="1"/>
          </p:cNvSpPr>
          <p:nvPr>
            <p:ph sz="half" idx="2"/>
          </p:nvPr>
        </p:nvSpPr>
        <p:spPr>
          <a:xfrm>
            <a:off x="5894613" y="2198914"/>
            <a:ext cx="2767693" cy="3670180"/>
          </a:xfrm>
        </p:spPr>
        <p:txBody>
          <a:bodyPr vert="horz" lIns="0" tIns="45720" rIns="0" bIns="45720" rtlCol="0">
            <a:normAutofit/>
          </a:bodyPr>
          <a:lstStyle/>
          <a:p>
            <a:pPr marL="0" indent="0" defTabSz="914400">
              <a:buFont typeface="Calibri" panose="020F0502020204030204" pitchFamily="34" charset="0"/>
              <a:buNone/>
            </a:pPr>
            <a:r>
              <a:rPr lang="en-US" dirty="0"/>
              <a:t>During your visit, go to the waiting room on Platform 2. Make a tally chart. </a:t>
            </a:r>
          </a:p>
          <a:p>
            <a:pPr marL="0" indent="0" defTabSz="914400">
              <a:buFont typeface="Calibri" panose="020F0502020204030204" pitchFamily="34" charset="0"/>
              <a:buNone/>
            </a:pPr>
            <a:r>
              <a:rPr lang="en-US" dirty="0"/>
              <a:t>Record the number of square windows. Record the number of rectangular windows.</a:t>
            </a:r>
          </a:p>
          <a:p>
            <a:pPr marL="0" indent="0" defTabSz="914400">
              <a:buFont typeface="Calibri" panose="020F0502020204030204" pitchFamily="34" charset="0"/>
              <a:buNone/>
            </a:pPr>
            <a:r>
              <a:rPr lang="en-US" dirty="0"/>
              <a:t>After your visit, calculate:</a:t>
            </a:r>
          </a:p>
          <a:p>
            <a:pPr marL="0" indent="0" defTabSz="914400">
              <a:buFont typeface="Calibri" panose="020F0502020204030204" pitchFamily="34" charset="0"/>
              <a:buNone/>
            </a:pPr>
            <a:r>
              <a:rPr lang="en-US" dirty="0"/>
              <a:t>What percentage of windows are square? What fraction of windows are rectangular?</a:t>
            </a:r>
          </a:p>
          <a:p>
            <a:pPr marL="0" indent="0" defTabSz="914400">
              <a:buFont typeface="Calibri" panose="020F0502020204030204" pitchFamily="34" charset="0"/>
              <a:buNone/>
            </a:pPr>
            <a:r>
              <a:rPr lang="en-US" i="1" dirty="0"/>
              <a:t>Related Panel:  Waiting Rooms</a:t>
            </a:r>
          </a:p>
        </p:txBody>
      </p:sp>
      <p:sp>
        <p:nvSpPr>
          <p:cNvPr id="124" name="Rectangle 114">
            <a:extLst>
              <a:ext uri="{FF2B5EF4-FFF2-40B4-BE49-F238E27FC236}">
                <a16:creationId xmlns:a16="http://schemas.microsoft.com/office/drawing/2014/main" id="{86C05757-249C-4F2B-B326-B940FDD9C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5" name="Rectangle 116">
            <a:extLst>
              <a:ext uri="{FF2B5EF4-FFF2-40B4-BE49-F238E27FC236}">
                <a16:creationId xmlns:a16="http://schemas.microsoft.com/office/drawing/2014/main" id="{EE922679-5189-4C5C-9FBB-6839F89C66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Slide Number Placeholder 5">
            <a:extLst>
              <a:ext uri="{FF2B5EF4-FFF2-40B4-BE49-F238E27FC236}">
                <a16:creationId xmlns:a16="http://schemas.microsoft.com/office/drawing/2014/main" id="{D12E7EA1-B611-4F00-A816-E99A3C84C4B2}"/>
              </a:ext>
            </a:extLst>
          </p:cNvPr>
          <p:cNvSpPr>
            <a:spLocks noGrp="1"/>
          </p:cNvSpPr>
          <p:nvPr>
            <p:ph type="sldNum" sz="quarter" idx="12"/>
          </p:nvPr>
        </p:nvSpPr>
        <p:spPr>
          <a:xfrm>
            <a:off x="7425343" y="6459785"/>
            <a:ext cx="984019" cy="365125"/>
          </a:xfrm>
        </p:spPr>
        <p:txBody>
          <a:bodyPr vert="horz" lIns="91440" tIns="45720" rIns="91440" bIns="45720" rtlCol="0" anchor="ctr">
            <a:normAutofit/>
          </a:bodyPr>
          <a:lstStyle/>
          <a:p>
            <a:pPr defTabSz="914400">
              <a:spcAft>
                <a:spcPts val="600"/>
              </a:spcAft>
            </a:pPr>
            <a:fld id="{8A7A6979-0714-4377-B894-6BE4C2D6E202}" type="slidenum">
              <a:rPr lang="en-US" sz="1050" smtClean="0"/>
              <a:pPr defTabSz="914400">
                <a:spcAft>
                  <a:spcPts val="600"/>
                </a:spcAft>
              </a:pPr>
              <a:t>23</a:t>
            </a:fld>
            <a:endParaRPr lang="en-US" sz="1050"/>
          </a:p>
        </p:txBody>
      </p:sp>
    </p:spTree>
    <p:extLst>
      <p:ext uri="{BB962C8B-B14F-4D97-AF65-F5344CB8AC3E}">
        <p14:creationId xmlns:p14="http://schemas.microsoft.com/office/powerpoint/2010/main" val="31921053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38247643-37AB-47DE-B7BD-7A64FEB13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43">
            <a:extLst>
              <a:ext uri="{FF2B5EF4-FFF2-40B4-BE49-F238E27FC236}">
                <a16:creationId xmlns:a16="http://schemas.microsoft.com/office/drawing/2014/main" id="{AEBC3119-F8E7-4266-91B8-7A1E808B48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6" name="Straight Connector 45">
            <a:extLst>
              <a:ext uri="{FF2B5EF4-FFF2-40B4-BE49-F238E27FC236}">
                <a16:creationId xmlns:a16="http://schemas.microsoft.com/office/drawing/2014/main" id="{57D15890-6502-4FAA-AB03-AFAC88EE29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8" name="Rectangle 47">
            <a:extLst>
              <a:ext uri="{FF2B5EF4-FFF2-40B4-BE49-F238E27FC236}">
                <a16:creationId xmlns:a16="http://schemas.microsoft.com/office/drawing/2014/main" id="{C5138816-AF06-47EE-964C-EC93C016D5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87AC43-D62F-4A36-A173-F3B2ECB327FA}"/>
              </a:ext>
            </a:extLst>
          </p:cNvPr>
          <p:cNvSpPr>
            <a:spLocks noGrp="1"/>
          </p:cNvSpPr>
          <p:nvPr>
            <p:ph type="title"/>
          </p:nvPr>
        </p:nvSpPr>
        <p:spPr>
          <a:xfrm>
            <a:off x="3731078" y="634946"/>
            <a:ext cx="4931229" cy="1450757"/>
          </a:xfrm>
        </p:spPr>
        <p:txBody>
          <a:bodyPr vert="horz" lIns="91440" tIns="45720" rIns="91440" bIns="45720" rtlCol="0" anchor="b">
            <a:normAutofit/>
          </a:bodyPr>
          <a:lstStyle/>
          <a:p>
            <a:pPr defTabSz="914400"/>
            <a:r>
              <a:rPr lang="en-US" sz="4800" spc="-50" dirty="0"/>
              <a:t>Creeping in to the Waiting Rooms</a:t>
            </a:r>
          </a:p>
        </p:txBody>
      </p:sp>
      <p:pic>
        <p:nvPicPr>
          <p:cNvPr id="5" name="Content Placeholder 4" descr="A close up of a dog&#10;&#10;Description generated with very high confidence">
            <a:extLst>
              <a:ext uri="{FF2B5EF4-FFF2-40B4-BE49-F238E27FC236}">
                <a16:creationId xmlns:a16="http://schemas.microsoft.com/office/drawing/2014/main" id="{FD2E2EE1-38B0-4C9E-98EF-E3754A04F8DA}"/>
              </a:ext>
            </a:extLst>
          </p:cNvPr>
          <p:cNvPicPr>
            <a:picLocks noGrp="1" noChangeAspect="1"/>
          </p:cNvPicPr>
          <p:nvPr>
            <p:ph sz="half" idx="2"/>
          </p:nvPr>
        </p:nvPicPr>
        <p:blipFill rotWithShape="1">
          <a:blip r:embed="rId2"/>
          <a:srcRect l="25661" r="5052"/>
          <a:stretch/>
        </p:blipFill>
        <p:spPr>
          <a:xfrm>
            <a:off x="475499" y="640081"/>
            <a:ext cx="3000986" cy="5314406"/>
          </a:xfrm>
          <a:prstGeom prst="rect">
            <a:avLst/>
          </a:prstGeom>
        </p:spPr>
      </p:pic>
      <p:cxnSp>
        <p:nvCxnSpPr>
          <p:cNvPr id="50" name="Straight Connector 49">
            <a:extLst>
              <a:ext uri="{FF2B5EF4-FFF2-40B4-BE49-F238E27FC236}">
                <a16:creationId xmlns:a16="http://schemas.microsoft.com/office/drawing/2014/main" id="{87ED8B4E-BB7E-447F-A35F-4D3AF6C0A6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1077" y="2086188"/>
            <a:ext cx="456732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DF8138A-EEBB-4653-AF62-8F1BA5D9C523}"/>
              </a:ext>
            </a:extLst>
          </p:cNvPr>
          <p:cNvSpPr>
            <a:spLocks noGrp="1"/>
          </p:cNvSpPr>
          <p:nvPr>
            <p:ph sz="half" idx="1"/>
          </p:nvPr>
        </p:nvSpPr>
        <p:spPr>
          <a:xfrm>
            <a:off x="3731076" y="2198914"/>
            <a:ext cx="4931230" cy="3670180"/>
          </a:xfrm>
        </p:spPr>
        <p:txBody>
          <a:bodyPr vert="horz" lIns="0" tIns="45720" rIns="0" bIns="45720" rtlCol="0">
            <a:normAutofit/>
          </a:bodyPr>
          <a:lstStyle/>
          <a:p>
            <a:pPr defTabSz="914400"/>
            <a:r>
              <a:rPr lang="en-US" dirty="0"/>
              <a:t>During your visit read the Waiting Rooms panel and make sure you visit the real-life waiting rooms too.</a:t>
            </a:r>
          </a:p>
          <a:p>
            <a:pPr defTabSz="914400"/>
            <a:r>
              <a:rPr lang="en-US" dirty="0"/>
              <a:t>After your visit, write and perform a short play about people creeping into the waiting rooms in the 1980s to get warm.</a:t>
            </a:r>
          </a:p>
          <a:p>
            <a:pPr defTabSz="914400"/>
            <a:r>
              <a:rPr lang="en-US" dirty="0"/>
              <a:t>Research the 1980s and decide what people would be talking about in the waiting room, such as historical events, TV programs and music. Perhaps you can ask your parents and grandparents about the 1980s too?</a:t>
            </a:r>
          </a:p>
          <a:p>
            <a:pPr defTabSz="914400"/>
            <a:r>
              <a:rPr lang="en-US" dirty="0"/>
              <a:t>End your play with Christopher Smith arriving with his dog to “turf” everyone out.</a:t>
            </a:r>
          </a:p>
          <a:p>
            <a:pPr defTabSz="914400"/>
            <a:r>
              <a:rPr lang="en-US" i="1" dirty="0"/>
              <a:t>Related Panel:  Waiting Rooms</a:t>
            </a:r>
          </a:p>
        </p:txBody>
      </p:sp>
      <p:sp>
        <p:nvSpPr>
          <p:cNvPr id="52" name="Rectangle 51">
            <a:extLst>
              <a:ext uri="{FF2B5EF4-FFF2-40B4-BE49-F238E27FC236}">
                <a16:creationId xmlns:a16="http://schemas.microsoft.com/office/drawing/2014/main" id="{10DC0642-5384-4897-BC9B-E85F63D7B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 name="Rectangle 53">
            <a:extLst>
              <a:ext uri="{FF2B5EF4-FFF2-40B4-BE49-F238E27FC236}">
                <a16:creationId xmlns:a16="http://schemas.microsoft.com/office/drawing/2014/main" id="{26015513-D3C4-4477-AA12-D8FF240AA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Slide Number Placeholder 5">
            <a:extLst>
              <a:ext uri="{FF2B5EF4-FFF2-40B4-BE49-F238E27FC236}">
                <a16:creationId xmlns:a16="http://schemas.microsoft.com/office/drawing/2014/main" id="{6EAA607C-C27A-463C-ABB0-28E20CDA8F8B}"/>
              </a:ext>
            </a:extLst>
          </p:cNvPr>
          <p:cNvSpPr>
            <a:spLocks noGrp="1"/>
          </p:cNvSpPr>
          <p:nvPr>
            <p:ph type="sldNum" sz="quarter" idx="12"/>
          </p:nvPr>
        </p:nvSpPr>
        <p:spPr>
          <a:xfrm>
            <a:off x="7425343" y="6459785"/>
            <a:ext cx="984019" cy="365125"/>
          </a:xfrm>
        </p:spPr>
        <p:txBody>
          <a:bodyPr vert="horz" lIns="91440" tIns="45720" rIns="91440" bIns="45720" rtlCol="0" anchor="ctr">
            <a:normAutofit/>
          </a:bodyPr>
          <a:lstStyle/>
          <a:p>
            <a:pPr defTabSz="914400">
              <a:spcAft>
                <a:spcPts val="600"/>
              </a:spcAft>
            </a:pPr>
            <a:fld id="{8A7A6979-0714-4377-B894-6BE4C2D6E202}" type="slidenum">
              <a:rPr lang="en-US" sz="1050" smtClean="0"/>
              <a:pPr defTabSz="914400">
                <a:spcAft>
                  <a:spcPts val="600"/>
                </a:spcAft>
              </a:pPr>
              <a:t>24</a:t>
            </a:fld>
            <a:endParaRPr lang="en-US" sz="1050"/>
          </a:p>
        </p:txBody>
      </p:sp>
    </p:spTree>
    <p:extLst>
      <p:ext uri="{BB962C8B-B14F-4D97-AF65-F5344CB8AC3E}">
        <p14:creationId xmlns:p14="http://schemas.microsoft.com/office/powerpoint/2010/main" val="2577224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21D53CA0-FDE7-4B62-AE74-A671E6B82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 name="Rectangle 67">
            <a:extLst>
              <a:ext uri="{FF2B5EF4-FFF2-40B4-BE49-F238E27FC236}">
                <a16:creationId xmlns:a16="http://schemas.microsoft.com/office/drawing/2014/main" id="{06FA22A8-DAD2-4DBF-BCF6-AA00E9D83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0" name="Straight Connector 69">
            <a:extLst>
              <a:ext uri="{FF2B5EF4-FFF2-40B4-BE49-F238E27FC236}">
                <a16:creationId xmlns:a16="http://schemas.microsoft.com/office/drawing/2014/main" id="{38CF2381-9166-48DC-8859-93B6A58939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7A0816D-6327-4CB8-A744-471C742BEABE}"/>
              </a:ext>
            </a:extLst>
          </p:cNvPr>
          <p:cNvPicPr>
            <a:picLocks noChangeAspect="1"/>
          </p:cNvPicPr>
          <p:nvPr/>
        </p:nvPicPr>
        <p:blipFill rotWithShape="1">
          <a:blip r:embed="rId2">
            <a:extLst/>
          </a:blip>
          <a:srcRect l="1398" r="-1" b="-1"/>
          <a:stretch/>
        </p:blipFill>
        <p:spPr>
          <a:xfrm>
            <a:off x="-24" y="10"/>
            <a:ext cx="9144023" cy="4915066"/>
          </a:xfrm>
          <a:prstGeom prst="rect">
            <a:avLst/>
          </a:prstGeom>
        </p:spPr>
      </p:pic>
      <p:sp>
        <p:nvSpPr>
          <p:cNvPr id="72" name="Rectangle 71">
            <a:extLst>
              <a:ext uri="{FF2B5EF4-FFF2-40B4-BE49-F238E27FC236}">
                <a16:creationId xmlns:a16="http://schemas.microsoft.com/office/drawing/2014/main" id="{278593E4-9F18-4133-8E6D-49F2BD5E1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30" y="4953000"/>
            <a:ext cx="9141714"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4D285A0-FEB9-456B-B53D-6A28EA16F1FF}"/>
              </a:ext>
            </a:extLst>
          </p:cNvPr>
          <p:cNvSpPr>
            <a:spLocks noGrp="1"/>
          </p:cNvSpPr>
          <p:nvPr>
            <p:ph type="title"/>
          </p:nvPr>
        </p:nvSpPr>
        <p:spPr>
          <a:xfrm>
            <a:off x="798897" y="5120640"/>
            <a:ext cx="7543800" cy="822960"/>
          </a:xfrm>
        </p:spPr>
        <p:txBody>
          <a:bodyPr vert="horz" lIns="91440" tIns="45720" rIns="91440" bIns="45720" rtlCol="0" anchor="b">
            <a:normAutofit/>
          </a:bodyPr>
          <a:lstStyle/>
          <a:p>
            <a:pPr defTabSz="914400"/>
            <a:r>
              <a:rPr lang="en-US" sz="2200" spc="-50" dirty="0">
                <a:solidFill>
                  <a:srgbClr val="FFFFFF"/>
                </a:solidFill>
              </a:rPr>
              <a:t>Enjoy your visit and do please tell the people at the Heritage Centre what you did!  You can email them on holdings@lindumgroup.co.uk</a:t>
            </a:r>
          </a:p>
        </p:txBody>
      </p:sp>
      <p:sp>
        <p:nvSpPr>
          <p:cNvPr id="74" name="Rectangle 73">
            <a:extLst>
              <a:ext uri="{FF2B5EF4-FFF2-40B4-BE49-F238E27FC236}">
                <a16:creationId xmlns:a16="http://schemas.microsoft.com/office/drawing/2014/main" id="{482D7CB0-CBA7-460E-824A-FAAA7D333C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 y="4906176"/>
            <a:ext cx="9141714"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C25B5B05-AEA9-49FA-8599-80A248B135DB}"/>
              </a:ext>
            </a:extLst>
          </p:cNvPr>
          <p:cNvSpPr>
            <a:spLocks noGrp="1"/>
          </p:cNvSpPr>
          <p:nvPr>
            <p:ph type="sldNum" sz="quarter" idx="12"/>
          </p:nvPr>
        </p:nvSpPr>
        <p:spPr/>
        <p:txBody>
          <a:bodyPr/>
          <a:lstStyle/>
          <a:p>
            <a:fld id="{8A7A6979-0714-4377-B894-6BE4C2D6E202}" type="slidenum">
              <a:rPr lang="en-US" smtClean="0"/>
              <a:pPr/>
              <a:t>25</a:t>
            </a:fld>
            <a:endParaRPr lang="en-US" dirty="0"/>
          </a:p>
        </p:txBody>
      </p:sp>
    </p:spTree>
    <p:extLst>
      <p:ext uri="{BB962C8B-B14F-4D97-AF65-F5344CB8AC3E}">
        <p14:creationId xmlns:p14="http://schemas.microsoft.com/office/powerpoint/2010/main" val="3139582339"/>
      </p:ext>
    </p:extLst>
  </p:cSld>
  <p:clrMapOvr>
    <a:masterClrMapping/>
  </p:clrMapOvr>
</p:sld>
</file>

<file path=ppt/theme/theme1.xml><?xml version="1.0" encoding="utf-8"?>
<a:theme xmlns:a="http://schemas.openxmlformats.org/drawingml/2006/main" name="Retrospect">
  <a:themeElements>
    <a:clrScheme name="Railway">
      <a:dk1>
        <a:sysClr val="windowText" lastClr="000000"/>
      </a:dk1>
      <a:lt1>
        <a:sysClr val="window" lastClr="FFFFFF"/>
      </a:lt1>
      <a:dk2>
        <a:srgbClr val="000000"/>
      </a:dk2>
      <a:lt2>
        <a:srgbClr val="F8F8F8"/>
      </a:lt2>
      <a:accent1>
        <a:srgbClr val="486240"/>
      </a:accent1>
      <a:accent2>
        <a:srgbClr val="486240"/>
      </a:accent2>
      <a:accent3>
        <a:srgbClr val="969696"/>
      </a:accent3>
      <a:accent4>
        <a:srgbClr val="808080"/>
      </a:accent4>
      <a:accent5>
        <a:srgbClr val="5F5F5F"/>
      </a:accent5>
      <a:accent6>
        <a:srgbClr val="4D4D4D"/>
      </a:accent6>
      <a:hlink>
        <a:srgbClr val="5F5F5F"/>
      </a:hlink>
      <a:folHlink>
        <a:srgbClr val="919191"/>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1764</Words>
  <Application>Microsoft Office PowerPoint</Application>
  <PresentationFormat>On-screen Show (4:3)</PresentationFormat>
  <Paragraphs>123</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Calibri</vt:lpstr>
      <vt:lpstr>Gautami</vt:lpstr>
      <vt:lpstr>Gill Sans MT</vt:lpstr>
      <vt:lpstr>Retrospect</vt:lpstr>
      <vt:lpstr>Notes for Teachers</vt:lpstr>
      <vt:lpstr>A visit to Market Rasen Railway Station</vt:lpstr>
      <vt:lpstr>Our Building Before Restoration</vt:lpstr>
      <vt:lpstr>Our Building After Restoration</vt:lpstr>
      <vt:lpstr>Safety first:  you are visiting a working station!</vt:lpstr>
      <vt:lpstr>Crossing Railway Lines</vt:lpstr>
      <vt:lpstr>Tasks that involve visiting the Heritage Centre and Platform 1 (avoiding a railway line crossing)</vt:lpstr>
      <vt:lpstr>Who are They?</vt:lpstr>
      <vt:lpstr>The Evacuees</vt:lpstr>
      <vt:lpstr>The Timeline</vt:lpstr>
      <vt:lpstr>PowerPoint Presentation</vt:lpstr>
      <vt:lpstr>PowerPoint Presentation</vt:lpstr>
      <vt:lpstr>The Lion and Wheel Emblem</vt:lpstr>
      <vt:lpstr>Timetables</vt:lpstr>
      <vt:lpstr>Create a Panel</vt:lpstr>
      <vt:lpstr>PowerPoint Presentation</vt:lpstr>
      <vt:lpstr>The Plan</vt:lpstr>
      <vt:lpstr>PowerPoint Presentation</vt:lpstr>
      <vt:lpstr>The Station Cat</vt:lpstr>
      <vt:lpstr>Market Rasen 2048</vt:lpstr>
      <vt:lpstr>Tasks that involve visiting the Heritage Centre and Platform 2 (including a railway line crossing)</vt:lpstr>
      <vt:lpstr>PowerPoint Presentation</vt:lpstr>
      <vt:lpstr>The Waiting Rooms</vt:lpstr>
      <vt:lpstr>Creeping in to the Waiting Rooms</vt:lpstr>
      <vt:lpstr>Enjoy your visit and do please tell the people at the Heritage Centre what you did!  You can email them on holdings@lindumgroup.co.uk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III of PowerPoint awaiting final approval</dc:title>
  <dc:creator>Angela Montague</dc:creator>
  <cp:lastModifiedBy>Angela Montague</cp:lastModifiedBy>
  <cp:revision>8</cp:revision>
  <dcterms:created xsi:type="dcterms:W3CDTF">2018-10-26T09:22:19Z</dcterms:created>
  <dcterms:modified xsi:type="dcterms:W3CDTF">2018-11-02T11:59:15Z</dcterms:modified>
</cp:coreProperties>
</file>